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147472574" r:id="rId3"/>
    <p:sldId id="257" r:id="rId4"/>
    <p:sldId id="258" r:id="rId5"/>
    <p:sldId id="259" r:id="rId6"/>
    <p:sldId id="260" r:id="rId7"/>
    <p:sldId id="2147472566" r:id="rId8"/>
    <p:sldId id="2147472598" r:id="rId9"/>
    <p:sldId id="21474725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il fisher" userId="6d02310f0c0f31bd" providerId="LiveId" clId="{CD9F79C7-CC13-4D88-A527-861768523E5A}"/>
    <pc:docChg chg="delSld delMainMaster">
      <pc:chgData name="gail fisher" userId="6d02310f0c0f31bd" providerId="LiveId" clId="{CD9F79C7-CC13-4D88-A527-861768523E5A}" dt="2025-01-28T23:15:44.921" v="0" actId="47"/>
      <pc:docMkLst>
        <pc:docMk/>
      </pc:docMkLst>
      <pc:sldChg chg="del">
        <pc:chgData name="gail fisher" userId="6d02310f0c0f31bd" providerId="LiveId" clId="{CD9F79C7-CC13-4D88-A527-861768523E5A}" dt="2025-01-28T23:15:44.921" v="0" actId="47"/>
        <pc:sldMkLst>
          <pc:docMk/>
          <pc:sldMk cId="0" sldId="261"/>
        </pc:sldMkLst>
      </pc:sldChg>
      <pc:sldChg chg="del">
        <pc:chgData name="gail fisher" userId="6d02310f0c0f31bd" providerId="LiveId" clId="{CD9F79C7-CC13-4D88-A527-861768523E5A}" dt="2025-01-28T23:15:44.921" v="0" actId="47"/>
        <pc:sldMkLst>
          <pc:docMk/>
          <pc:sldMk cId="489408117" sldId="262"/>
        </pc:sldMkLst>
      </pc:sldChg>
      <pc:sldChg chg="del">
        <pc:chgData name="gail fisher" userId="6d02310f0c0f31bd" providerId="LiveId" clId="{CD9F79C7-CC13-4D88-A527-861768523E5A}" dt="2025-01-28T23:15:44.921" v="0" actId="47"/>
        <pc:sldMkLst>
          <pc:docMk/>
          <pc:sldMk cId="0" sldId="263"/>
        </pc:sldMkLst>
      </pc:sldChg>
      <pc:sldChg chg="del">
        <pc:chgData name="gail fisher" userId="6d02310f0c0f31bd" providerId="LiveId" clId="{CD9F79C7-CC13-4D88-A527-861768523E5A}" dt="2025-01-28T23:15:44.921" v="0" actId="47"/>
        <pc:sldMkLst>
          <pc:docMk/>
          <pc:sldMk cId="0" sldId="264"/>
        </pc:sldMkLst>
      </pc:sldChg>
      <pc:sldChg chg="del">
        <pc:chgData name="gail fisher" userId="6d02310f0c0f31bd" providerId="LiveId" clId="{CD9F79C7-CC13-4D88-A527-861768523E5A}" dt="2025-01-28T23:15:44.921" v="0" actId="47"/>
        <pc:sldMkLst>
          <pc:docMk/>
          <pc:sldMk cId="0" sldId="265"/>
        </pc:sldMkLst>
      </pc:sldChg>
      <pc:sldChg chg="del">
        <pc:chgData name="gail fisher" userId="6d02310f0c0f31bd" providerId="LiveId" clId="{CD9F79C7-CC13-4D88-A527-861768523E5A}" dt="2025-01-28T23:15:44.921" v="0" actId="47"/>
        <pc:sldMkLst>
          <pc:docMk/>
          <pc:sldMk cId="0" sldId="266"/>
        </pc:sldMkLst>
      </pc:sldChg>
      <pc:sldChg chg="del">
        <pc:chgData name="gail fisher" userId="6d02310f0c0f31bd" providerId="LiveId" clId="{CD9F79C7-CC13-4D88-A527-861768523E5A}" dt="2025-01-28T23:15:44.921" v="0" actId="47"/>
        <pc:sldMkLst>
          <pc:docMk/>
          <pc:sldMk cId="0" sldId="267"/>
        </pc:sldMkLst>
      </pc:sldChg>
      <pc:sldChg chg="del">
        <pc:chgData name="gail fisher" userId="6d02310f0c0f31bd" providerId="LiveId" clId="{CD9F79C7-CC13-4D88-A527-861768523E5A}" dt="2025-01-28T23:15:44.921" v="0" actId="47"/>
        <pc:sldMkLst>
          <pc:docMk/>
          <pc:sldMk cId="0" sldId="268"/>
        </pc:sldMkLst>
      </pc:sldChg>
      <pc:sldChg chg="del">
        <pc:chgData name="gail fisher" userId="6d02310f0c0f31bd" providerId="LiveId" clId="{CD9F79C7-CC13-4D88-A527-861768523E5A}" dt="2025-01-28T23:15:44.921" v="0" actId="47"/>
        <pc:sldMkLst>
          <pc:docMk/>
          <pc:sldMk cId="0" sldId="269"/>
        </pc:sldMkLst>
      </pc:sldChg>
      <pc:sldChg chg="del">
        <pc:chgData name="gail fisher" userId="6d02310f0c0f31bd" providerId="LiveId" clId="{CD9F79C7-CC13-4D88-A527-861768523E5A}" dt="2025-01-28T23:15:44.921" v="0" actId="47"/>
        <pc:sldMkLst>
          <pc:docMk/>
          <pc:sldMk cId="0" sldId="270"/>
        </pc:sldMkLst>
      </pc:sldChg>
      <pc:sldChg chg="del">
        <pc:chgData name="gail fisher" userId="6d02310f0c0f31bd" providerId="LiveId" clId="{CD9F79C7-CC13-4D88-A527-861768523E5A}" dt="2025-01-28T23:15:44.921" v="0" actId="47"/>
        <pc:sldMkLst>
          <pc:docMk/>
          <pc:sldMk cId="0" sldId="271"/>
        </pc:sldMkLst>
      </pc:sldChg>
      <pc:sldChg chg="del">
        <pc:chgData name="gail fisher" userId="6d02310f0c0f31bd" providerId="LiveId" clId="{CD9F79C7-CC13-4D88-A527-861768523E5A}" dt="2025-01-28T23:15:44.921" v="0" actId="47"/>
        <pc:sldMkLst>
          <pc:docMk/>
          <pc:sldMk cId="0" sldId="272"/>
        </pc:sldMkLst>
      </pc:sldChg>
      <pc:sldChg chg="del">
        <pc:chgData name="gail fisher" userId="6d02310f0c0f31bd" providerId="LiveId" clId="{CD9F79C7-CC13-4D88-A527-861768523E5A}" dt="2025-01-28T23:15:44.921" v="0" actId="47"/>
        <pc:sldMkLst>
          <pc:docMk/>
          <pc:sldMk cId="0" sldId="273"/>
        </pc:sldMkLst>
      </pc:sldChg>
      <pc:sldChg chg="del">
        <pc:chgData name="gail fisher" userId="6d02310f0c0f31bd" providerId="LiveId" clId="{CD9F79C7-CC13-4D88-A527-861768523E5A}" dt="2025-01-28T23:15:44.921" v="0" actId="47"/>
        <pc:sldMkLst>
          <pc:docMk/>
          <pc:sldMk cId="0" sldId="274"/>
        </pc:sldMkLst>
      </pc:sldChg>
      <pc:sldChg chg="del">
        <pc:chgData name="gail fisher" userId="6d02310f0c0f31bd" providerId="LiveId" clId="{CD9F79C7-CC13-4D88-A527-861768523E5A}" dt="2025-01-28T23:15:44.921" v="0" actId="47"/>
        <pc:sldMkLst>
          <pc:docMk/>
          <pc:sldMk cId="0" sldId="275"/>
        </pc:sldMkLst>
      </pc:sldChg>
      <pc:sldChg chg="del">
        <pc:chgData name="gail fisher" userId="6d02310f0c0f31bd" providerId="LiveId" clId="{CD9F79C7-CC13-4D88-A527-861768523E5A}" dt="2025-01-28T23:15:44.921" v="0" actId="47"/>
        <pc:sldMkLst>
          <pc:docMk/>
          <pc:sldMk cId="0" sldId="276"/>
        </pc:sldMkLst>
      </pc:sldChg>
      <pc:sldChg chg="del">
        <pc:chgData name="gail fisher" userId="6d02310f0c0f31bd" providerId="LiveId" clId="{CD9F79C7-CC13-4D88-A527-861768523E5A}" dt="2025-01-28T23:15:44.921" v="0" actId="47"/>
        <pc:sldMkLst>
          <pc:docMk/>
          <pc:sldMk cId="0" sldId="277"/>
        </pc:sldMkLst>
      </pc:sldChg>
      <pc:sldChg chg="del">
        <pc:chgData name="gail fisher" userId="6d02310f0c0f31bd" providerId="LiveId" clId="{CD9F79C7-CC13-4D88-A527-861768523E5A}" dt="2025-01-28T23:15:44.921" v="0" actId="47"/>
        <pc:sldMkLst>
          <pc:docMk/>
          <pc:sldMk cId="0" sldId="278"/>
        </pc:sldMkLst>
      </pc:sldChg>
      <pc:sldChg chg="del">
        <pc:chgData name="gail fisher" userId="6d02310f0c0f31bd" providerId="LiveId" clId="{CD9F79C7-CC13-4D88-A527-861768523E5A}" dt="2025-01-28T23:15:44.921" v="0" actId="47"/>
        <pc:sldMkLst>
          <pc:docMk/>
          <pc:sldMk cId="0" sldId="279"/>
        </pc:sldMkLst>
      </pc:sldChg>
      <pc:sldChg chg="del">
        <pc:chgData name="gail fisher" userId="6d02310f0c0f31bd" providerId="LiveId" clId="{CD9F79C7-CC13-4D88-A527-861768523E5A}" dt="2025-01-28T23:15:44.921" v="0" actId="47"/>
        <pc:sldMkLst>
          <pc:docMk/>
          <pc:sldMk cId="0" sldId="280"/>
        </pc:sldMkLst>
      </pc:sldChg>
      <pc:sldChg chg="del">
        <pc:chgData name="gail fisher" userId="6d02310f0c0f31bd" providerId="LiveId" clId="{CD9F79C7-CC13-4D88-A527-861768523E5A}" dt="2025-01-28T23:15:44.921" v="0" actId="47"/>
        <pc:sldMkLst>
          <pc:docMk/>
          <pc:sldMk cId="0" sldId="281"/>
        </pc:sldMkLst>
      </pc:sldChg>
      <pc:sldChg chg="del">
        <pc:chgData name="gail fisher" userId="6d02310f0c0f31bd" providerId="LiveId" clId="{CD9F79C7-CC13-4D88-A527-861768523E5A}" dt="2025-01-28T23:15:44.921" v="0" actId="47"/>
        <pc:sldMkLst>
          <pc:docMk/>
          <pc:sldMk cId="0" sldId="282"/>
        </pc:sldMkLst>
      </pc:sldChg>
      <pc:sldChg chg="del">
        <pc:chgData name="gail fisher" userId="6d02310f0c0f31bd" providerId="LiveId" clId="{CD9F79C7-CC13-4D88-A527-861768523E5A}" dt="2025-01-28T23:15:44.921" v="0" actId="47"/>
        <pc:sldMkLst>
          <pc:docMk/>
          <pc:sldMk cId="0" sldId="283"/>
        </pc:sldMkLst>
      </pc:sldChg>
      <pc:sldChg chg="del">
        <pc:chgData name="gail fisher" userId="6d02310f0c0f31bd" providerId="LiveId" clId="{CD9F79C7-CC13-4D88-A527-861768523E5A}" dt="2025-01-28T23:15:44.921" v="0" actId="47"/>
        <pc:sldMkLst>
          <pc:docMk/>
          <pc:sldMk cId="0" sldId="284"/>
        </pc:sldMkLst>
      </pc:sldChg>
      <pc:sldChg chg="del">
        <pc:chgData name="gail fisher" userId="6d02310f0c0f31bd" providerId="LiveId" clId="{CD9F79C7-CC13-4D88-A527-861768523E5A}" dt="2025-01-28T23:15:44.921" v="0" actId="47"/>
        <pc:sldMkLst>
          <pc:docMk/>
          <pc:sldMk cId="1620075920" sldId="446"/>
        </pc:sldMkLst>
      </pc:sldChg>
      <pc:sldChg chg="del">
        <pc:chgData name="gail fisher" userId="6d02310f0c0f31bd" providerId="LiveId" clId="{CD9F79C7-CC13-4D88-A527-861768523E5A}" dt="2025-01-28T23:15:44.921" v="0" actId="47"/>
        <pc:sldMkLst>
          <pc:docMk/>
          <pc:sldMk cId="2166538504" sldId="451"/>
        </pc:sldMkLst>
      </pc:sldChg>
      <pc:sldChg chg="del">
        <pc:chgData name="gail fisher" userId="6d02310f0c0f31bd" providerId="LiveId" clId="{CD9F79C7-CC13-4D88-A527-861768523E5A}" dt="2025-01-28T23:15:44.921" v="0" actId="47"/>
        <pc:sldMkLst>
          <pc:docMk/>
          <pc:sldMk cId="2255394370" sldId="452"/>
        </pc:sldMkLst>
      </pc:sldChg>
      <pc:sldChg chg="del">
        <pc:chgData name="gail fisher" userId="6d02310f0c0f31bd" providerId="LiveId" clId="{CD9F79C7-CC13-4D88-A527-861768523E5A}" dt="2025-01-28T23:15:44.921" v="0" actId="47"/>
        <pc:sldMkLst>
          <pc:docMk/>
          <pc:sldMk cId="2904376038" sldId="2147472575"/>
        </pc:sldMkLst>
      </pc:sldChg>
      <pc:sldChg chg="del">
        <pc:chgData name="gail fisher" userId="6d02310f0c0f31bd" providerId="LiveId" clId="{CD9F79C7-CC13-4D88-A527-861768523E5A}" dt="2025-01-28T23:15:44.921" v="0" actId="47"/>
        <pc:sldMkLst>
          <pc:docMk/>
          <pc:sldMk cId="0" sldId="2147472577"/>
        </pc:sldMkLst>
      </pc:sldChg>
      <pc:sldChg chg="del">
        <pc:chgData name="gail fisher" userId="6d02310f0c0f31bd" providerId="LiveId" clId="{CD9F79C7-CC13-4D88-A527-861768523E5A}" dt="2025-01-28T23:15:44.921" v="0" actId="47"/>
        <pc:sldMkLst>
          <pc:docMk/>
          <pc:sldMk cId="0" sldId="2147472578"/>
        </pc:sldMkLst>
      </pc:sldChg>
      <pc:sldChg chg="del">
        <pc:chgData name="gail fisher" userId="6d02310f0c0f31bd" providerId="LiveId" clId="{CD9F79C7-CC13-4D88-A527-861768523E5A}" dt="2025-01-28T23:15:44.921" v="0" actId="47"/>
        <pc:sldMkLst>
          <pc:docMk/>
          <pc:sldMk cId="0" sldId="2147472579"/>
        </pc:sldMkLst>
      </pc:sldChg>
      <pc:sldChg chg="del">
        <pc:chgData name="gail fisher" userId="6d02310f0c0f31bd" providerId="LiveId" clId="{CD9F79C7-CC13-4D88-A527-861768523E5A}" dt="2025-01-28T23:15:44.921" v="0" actId="47"/>
        <pc:sldMkLst>
          <pc:docMk/>
          <pc:sldMk cId="0" sldId="2147472580"/>
        </pc:sldMkLst>
      </pc:sldChg>
      <pc:sldChg chg="del">
        <pc:chgData name="gail fisher" userId="6d02310f0c0f31bd" providerId="LiveId" clId="{CD9F79C7-CC13-4D88-A527-861768523E5A}" dt="2025-01-28T23:15:44.921" v="0" actId="47"/>
        <pc:sldMkLst>
          <pc:docMk/>
          <pc:sldMk cId="0" sldId="2147472581"/>
        </pc:sldMkLst>
      </pc:sldChg>
      <pc:sldChg chg="del">
        <pc:chgData name="gail fisher" userId="6d02310f0c0f31bd" providerId="LiveId" clId="{CD9F79C7-CC13-4D88-A527-861768523E5A}" dt="2025-01-28T23:15:44.921" v="0" actId="47"/>
        <pc:sldMkLst>
          <pc:docMk/>
          <pc:sldMk cId="0" sldId="2147472585"/>
        </pc:sldMkLst>
      </pc:sldChg>
      <pc:sldChg chg="del">
        <pc:chgData name="gail fisher" userId="6d02310f0c0f31bd" providerId="LiveId" clId="{CD9F79C7-CC13-4D88-A527-861768523E5A}" dt="2025-01-28T23:15:44.921" v="0" actId="47"/>
        <pc:sldMkLst>
          <pc:docMk/>
          <pc:sldMk cId="0" sldId="2147472594"/>
        </pc:sldMkLst>
      </pc:sldChg>
      <pc:sldChg chg="del">
        <pc:chgData name="gail fisher" userId="6d02310f0c0f31bd" providerId="LiveId" clId="{CD9F79C7-CC13-4D88-A527-861768523E5A}" dt="2025-01-28T23:15:44.921" v="0" actId="47"/>
        <pc:sldMkLst>
          <pc:docMk/>
          <pc:sldMk cId="1322442287" sldId="2147472597"/>
        </pc:sldMkLst>
      </pc:sldChg>
      <pc:sldMasterChg chg="delSldLayout">
        <pc:chgData name="gail fisher" userId="6d02310f0c0f31bd" providerId="LiveId" clId="{CD9F79C7-CC13-4D88-A527-861768523E5A}" dt="2025-01-28T23:15:44.921" v="0" actId="47"/>
        <pc:sldMasterMkLst>
          <pc:docMk/>
          <pc:sldMasterMk cId="424464168" sldId="2147483648"/>
        </pc:sldMasterMkLst>
        <pc:sldLayoutChg chg="del">
          <pc:chgData name="gail fisher" userId="6d02310f0c0f31bd" providerId="LiveId" clId="{CD9F79C7-CC13-4D88-A527-861768523E5A}" dt="2025-01-28T23:15:44.921" v="0" actId="47"/>
          <pc:sldLayoutMkLst>
            <pc:docMk/>
            <pc:sldMasterMk cId="424464168" sldId="2147483648"/>
            <pc:sldLayoutMk cId="2846568953" sldId="2147483660"/>
          </pc:sldLayoutMkLst>
        </pc:sldLayoutChg>
        <pc:sldLayoutChg chg="del">
          <pc:chgData name="gail fisher" userId="6d02310f0c0f31bd" providerId="LiveId" clId="{CD9F79C7-CC13-4D88-A527-861768523E5A}" dt="2025-01-28T23:15:44.921" v="0" actId="47"/>
          <pc:sldLayoutMkLst>
            <pc:docMk/>
            <pc:sldMasterMk cId="424464168" sldId="2147483648"/>
            <pc:sldLayoutMk cId="1389719445" sldId="2147483661"/>
          </pc:sldLayoutMkLst>
        </pc:sldLayoutChg>
        <pc:sldLayoutChg chg="del">
          <pc:chgData name="gail fisher" userId="6d02310f0c0f31bd" providerId="LiveId" clId="{CD9F79C7-CC13-4D88-A527-861768523E5A}" dt="2025-01-28T23:15:44.921" v="0" actId="47"/>
          <pc:sldLayoutMkLst>
            <pc:docMk/>
            <pc:sldMasterMk cId="424464168" sldId="2147483648"/>
            <pc:sldLayoutMk cId="1526801429" sldId="2147483662"/>
          </pc:sldLayoutMkLst>
        </pc:sldLayoutChg>
      </pc:sldMasterChg>
      <pc:sldMasterChg chg="del delSldLayout">
        <pc:chgData name="gail fisher" userId="6d02310f0c0f31bd" providerId="LiveId" clId="{CD9F79C7-CC13-4D88-A527-861768523E5A}" dt="2025-01-28T23:15:44.921" v="0" actId="47"/>
        <pc:sldMasterMkLst>
          <pc:docMk/>
          <pc:sldMasterMk cId="2830112344" sldId="2147483663"/>
        </pc:sldMasterMkLst>
        <pc:sldLayoutChg chg="del">
          <pc:chgData name="gail fisher" userId="6d02310f0c0f31bd" providerId="LiveId" clId="{CD9F79C7-CC13-4D88-A527-861768523E5A}" dt="2025-01-28T23:15:44.921" v="0" actId="47"/>
          <pc:sldLayoutMkLst>
            <pc:docMk/>
            <pc:sldMasterMk cId="2830112344" sldId="2147483663"/>
            <pc:sldLayoutMk cId="155258720" sldId="2147483664"/>
          </pc:sldLayoutMkLst>
        </pc:sldLayoutChg>
        <pc:sldLayoutChg chg="del">
          <pc:chgData name="gail fisher" userId="6d02310f0c0f31bd" providerId="LiveId" clId="{CD9F79C7-CC13-4D88-A527-861768523E5A}" dt="2025-01-28T23:15:44.921" v="0" actId="47"/>
          <pc:sldLayoutMkLst>
            <pc:docMk/>
            <pc:sldMasterMk cId="2830112344" sldId="2147483663"/>
            <pc:sldLayoutMk cId="2977065675" sldId="2147483665"/>
          </pc:sldLayoutMkLst>
        </pc:sldLayoutChg>
        <pc:sldLayoutChg chg="del">
          <pc:chgData name="gail fisher" userId="6d02310f0c0f31bd" providerId="LiveId" clId="{CD9F79C7-CC13-4D88-A527-861768523E5A}" dt="2025-01-28T23:15:44.921" v="0" actId="47"/>
          <pc:sldLayoutMkLst>
            <pc:docMk/>
            <pc:sldMasterMk cId="2830112344" sldId="2147483663"/>
            <pc:sldLayoutMk cId="3746726696" sldId="2147483666"/>
          </pc:sldLayoutMkLst>
        </pc:sldLayoutChg>
        <pc:sldLayoutChg chg="del">
          <pc:chgData name="gail fisher" userId="6d02310f0c0f31bd" providerId="LiveId" clId="{CD9F79C7-CC13-4D88-A527-861768523E5A}" dt="2025-01-28T23:15:44.921" v="0" actId="47"/>
          <pc:sldLayoutMkLst>
            <pc:docMk/>
            <pc:sldMasterMk cId="2830112344" sldId="2147483663"/>
            <pc:sldLayoutMk cId="2518148719" sldId="2147483667"/>
          </pc:sldLayoutMkLst>
        </pc:sldLayoutChg>
        <pc:sldLayoutChg chg="del">
          <pc:chgData name="gail fisher" userId="6d02310f0c0f31bd" providerId="LiveId" clId="{CD9F79C7-CC13-4D88-A527-861768523E5A}" dt="2025-01-28T23:15:44.921" v="0" actId="47"/>
          <pc:sldLayoutMkLst>
            <pc:docMk/>
            <pc:sldMasterMk cId="2830112344" sldId="2147483663"/>
            <pc:sldLayoutMk cId="2980942275" sldId="2147483668"/>
          </pc:sldLayoutMkLst>
        </pc:sldLayoutChg>
        <pc:sldLayoutChg chg="del">
          <pc:chgData name="gail fisher" userId="6d02310f0c0f31bd" providerId="LiveId" clId="{CD9F79C7-CC13-4D88-A527-861768523E5A}" dt="2025-01-28T23:15:44.921" v="0" actId="47"/>
          <pc:sldLayoutMkLst>
            <pc:docMk/>
            <pc:sldMasterMk cId="2830112344" sldId="2147483663"/>
            <pc:sldLayoutMk cId="3400937103" sldId="2147483669"/>
          </pc:sldLayoutMkLst>
        </pc:sldLayoutChg>
        <pc:sldLayoutChg chg="del">
          <pc:chgData name="gail fisher" userId="6d02310f0c0f31bd" providerId="LiveId" clId="{CD9F79C7-CC13-4D88-A527-861768523E5A}" dt="2025-01-28T23:15:44.921" v="0" actId="47"/>
          <pc:sldLayoutMkLst>
            <pc:docMk/>
            <pc:sldMasterMk cId="2830112344" sldId="2147483663"/>
            <pc:sldLayoutMk cId="3630621387" sldId="2147483670"/>
          </pc:sldLayoutMkLst>
        </pc:sldLayoutChg>
        <pc:sldLayoutChg chg="del">
          <pc:chgData name="gail fisher" userId="6d02310f0c0f31bd" providerId="LiveId" clId="{CD9F79C7-CC13-4D88-A527-861768523E5A}" dt="2025-01-28T23:15:44.921" v="0" actId="47"/>
          <pc:sldLayoutMkLst>
            <pc:docMk/>
            <pc:sldMasterMk cId="2830112344" sldId="2147483663"/>
            <pc:sldLayoutMk cId="133321828" sldId="2147483671"/>
          </pc:sldLayoutMkLst>
        </pc:sldLayoutChg>
        <pc:sldLayoutChg chg="del">
          <pc:chgData name="gail fisher" userId="6d02310f0c0f31bd" providerId="LiveId" clId="{CD9F79C7-CC13-4D88-A527-861768523E5A}" dt="2025-01-28T23:15:44.921" v="0" actId="47"/>
          <pc:sldLayoutMkLst>
            <pc:docMk/>
            <pc:sldMasterMk cId="2830112344" sldId="2147483663"/>
            <pc:sldLayoutMk cId="568850420" sldId="2147483672"/>
          </pc:sldLayoutMkLst>
        </pc:sldLayoutChg>
        <pc:sldLayoutChg chg="del">
          <pc:chgData name="gail fisher" userId="6d02310f0c0f31bd" providerId="LiveId" clId="{CD9F79C7-CC13-4D88-A527-861768523E5A}" dt="2025-01-28T23:15:44.921" v="0" actId="47"/>
          <pc:sldLayoutMkLst>
            <pc:docMk/>
            <pc:sldMasterMk cId="2830112344" sldId="2147483663"/>
            <pc:sldLayoutMk cId="46073037" sldId="2147483673"/>
          </pc:sldLayoutMkLst>
        </pc:sldLayoutChg>
        <pc:sldLayoutChg chg="del">
          <pc:chgData name="gail fisher" userId="6d02310f0c0f31bd" providerId="LiveId" clId="{CD9F79C7-CC13-4D88-A527-861768523E5A}" dt="2025-01-28T23:15:44.921" v="0" actId="47"/>
          <pc:sldLayoutMkLst>
            <pc:docMk/>
            <pc:sldMasterMk cId="2830112344" sldId="2147483663"/>
            <pc:sldLayoutMk cId="1004720746" sldId="2147483674"/>
          </pc:sldLayoutMkLst>
        </pc:sldLayoutChg>
        <pc:sldLayoutChg chg="del">
          <pc:chgData name="gail fisher" userId="6d02310f0c0f31bd" providerId="LiveId" clId="{CD9F79C7-CC13-4D88-A527-861768523E5A}" dt="2025-01-28T23:15:44.921" v="0" actId="47"/>
          <pc:sldLayoutMkLst>
            <pc:docMk/>
            <pc:sldMasterMk cId="2830112344" sldId="2147483663"/>
            <pc:sldLayoutMk cId="1775181143" sldId="2147483675"/>
          </pc:sldLayoutMkLst>
        </pc:sldLayoutChg>
        <pc:sldLayoutChg chg="del">
          <pc:chgData name="gail fisher" userId="6d02310f0c0f31bd" providerId="LiveId" clId="{CD9F79C7-CC13-4D88-A527-861768523E5A}" dt="2025-01-28T23:15:44.921" v="0" actId="47"/>
          <pc:sldLayoutMkLst>
            <pc:docMk/>
            <pc:sldMasterMk cId="2830112344" sldId="2147483663"/>
            <pc:sldLayoutMk cId="3919816554" sldId="2147483676"/>
          </pc:sldLayoutMkLst>
        </pc:sldLayoutChg>
        <pc:sldLayoutChg chg="del">
          <pc:chgData name="gail fisher" userId="6d02310f0c0f31bd" providerId="LiveId" clId="{CD9F79C7-CC13-4D88-A527-861768523E5A}" dt="2025-01-28T23:15:44.921" v="0" actId="47"/>
          <pc:sldLayoutMkLst>
            <pc:docMk/>
            <pc:sldMasterMk cId="2830112344" sldId="2147483663"/>
            <pc:sldLayoutMk cId="1967713805" sldId="2147483677"/>
          </pc:sldLayoutMkLst>
        </pc:sldLayoutChg>
      </pc:sldMasterChg>
      <pc:sldMasterChg chg="del delSldLayout">
        <pc:chgData name="gail fisher" userId="6d02310f0c0f31bd" providerId="LiveId" clId="{CD9F79C7-CC13-4D88-A527-861768523E5A}" dt="2025-01-28T23:15:44.921" v="0" actId="47"/>
        <pc:sldMasterMkLst>
          <pc:docMk/>
          <pc:sldMasterMk cId="3607579335" sldId="2147483678"/>
        </pc:sldMasterMkLst>
        <pc:sldLayoutChg chg="del">
          <pc:chgData name="gail fisher" userId="6d02310f0c0f31bd" providerId="LiveId" clId="{CD9F79C7-CC13-4D88-A527-861768523E5A}" dt="2025-01-28T23:15:44.921" v="0" actId="47"/>
          <pc:sldLayoutMkLst>
            <pc:docMk/>
            <pc:sldMasterMk cId="3607579335" sldId="2147483678"/>
            <pc:sldLayoutMk cId="3450167751" sldId="2147483679"/>
          </pc:sldLayoutMkLst>
        </pc:sldLayoutChg>
        <pc:sldLayoutChg chg="del">
          <pc:chgData name="gail fisher" userId="6d02310f0c0f31bd" providerId="LiveId" clId="{CD9F79C7-CC13-4D88-A527-861768523E5A}" dt="2025-01-28T23:15:44.921" v="0" actId="47"/>
          <pc:sldLayoutMkLst>
            <pc:docMk/>
            <pc:sldMasterMk cId="3607579335" sldId="2147483678"/>
            <pc:sldLayoutMk cId="2629051894" sldId="2147483680"/>
          </pc:sldLayoutMkLst>
        </pc:sldLayoutChg>
        <pc:sldLayoutChg chg="del">
          <pc:chgData name="gail fisher" userId="6d02310f0c0f31bd" providerId="LiveId" clId="{CD9F79C7-CC13-4D88-A527-861768523E5A}" dt="2025-01-28T23:15:44.921" v="0" actId="47"/>
          <pc:sldLayoutMkLst>
            <pc:docMk/>
            <pc:sldMasterMk cId="3607579335" sldId="2147483678"/>
            <pc:sldLayoutMk cId="547554063" sldId="2147483681"/>
          </pc:sldLayoutMkLst>
        </pc:sldLayoutChg>
        <pc:sldLayoutChg chg="del">
          <pc:chgData name="gail fisher" userId="6d02310f0c0f31bd" providerId="LiveId" clId="{CD9F79C7-CC13-4D88-A527-861768523E5A}" dt="2025-01-28T23:15:44.921" v="0" actId="47"/>
          <pc:sldLayoutMkLst>
            <pc:docMk/>
            <pc:sldMasterMk cId="3607579335" sldId="2147483678"/>
            <pc:sldLayoutMk cId="185226663" sldId="2147483682"/>
          </pc:sldLayoutMkLst>
        </pc:sldLayoutChg>
        <pc:sldLayoutChg chg="del">
          <pc:chgData name="gail fisher" userId="6d02310f0c0f31bd" providerId="LiveId" clId="{CD9F79C7-CC13-4D88-A527-861768523E5A}" dt="2025-01-28T23:15:44.921" v="0" actId="47"/>
          <pc:sldLayoutMkLst>
            <pc:docMk/>
            <pc:sldMasterMk cId="3607579335" sldId="2147483678"/>
            <pc:sldLayoutMk cId="3563084910" sldId="2147483683"/>
          </pc:sldLayoutMkLst>
        </pc:sldLayoutChg>
        <pc:sldLayoutChg chg="del">
          <pc:chgData name="gail fisher" userId="6d02310f0c0f31bd" providerId="LiveId" clId="{CD9F79C7-CC13-4D88-A527-861768523E5A}" dt="2025-01-28T23:15:44.921" v="0" actId="47"/>
          <pc:sldLayoutMkLst>
            <pc:docMk/>
            <pc:sldMasterMk cId="3607579335" sldId="2147483678"/>
            <pc:sldLayoutMk cId="1962566552" sldId="2147483684"/>
          </pc:sldLayoutMkLst>
        </pc:sldLayoutChg>
        <pc:sldLayoutChg chg="del">
          <pc:chgData name="gail fisher" userId="6d02310f0c0f31bd" providerId="LiveId" clId="{CD9F79C7-CC13-4D88-A527-861768523E5A}" dt="2025-01-28T23:15:44.921" v="0" actId="47"/>
          <pc:sldLayoutMkLst>
            <pc:docMk/>
            <pc:sldMasterMk cId="3607579335" sldId="2147483678"/>
            <pc:sldLayoutMk cId="2887253822" sldId="2147483685"/>
          </pc:sldLayoutMkLst>
        </pc:sldLayoutChg>
        <pc:sldLayoutChg chg="del">
          <pc:chgData name="gail fisher" userId="6d02310f0c0f31bd" providerId="LiveId" clId="{CD9F79C7-CC13-4D88-A527-861768523E5A}" dt="2025-01-28T23:15:44.921" v="0" actId="47"/>
          <pc:sldLayoutMkLst>
            <pc:docMk/>
            <pc:sldMasterMk cId="3607579335" sldId="2147483678"/>
            <pc:sldLayoutMk cId="2145630949" sldId="2147483686"/>
          </pc:sldLayoutMkLst>
        </pc:sldLayoutChg>
        <pc:sldLayoutChg chg="del">
          <pc:chgData name="gail fisher" userId="6d02310f0c0f31bd" providerId="LiveId" clId="{CD9F79C7-CC13-4D88-A527-861768523E5A}" dt="2025-01-28T23:15:44.921" v="0" actId="47"/>
          <pc:sldLayoutMkLst>
            <pc:docMk/>
            <pc:sldMasterMk cId="3607579335" sldId="2147483678"/>
            <pc:sldLayoutMk cId="432746359" sldId="2147483687"/>
          </pc:sldLayoutMkLst>
        </pc:sldLayoutChg>
        <pc:sldLayoutChg chg="del">
          <pc:chgData name="gail fisher" userId="6d02310f0c0f31bd" providerId="LiveId" clId="{CD9F79C7-CC13-4D88-A527-861768523E5A}" dt="2025-01-28T23:15:44.921" v="0" actId="47"/>
          <pc:sldLayoutMkLst>
            <pc:docMk/>
            <pc:sldMasterMk cId="3607579335" sldId="2147483678"/>
            <pc:sldLayoutMk cId="418177387" sldId="2147483688"/>
          </pc:sldLayoutMkLst>
        </pc:sldLayoutChg>
        <pc:sldLayoutChg chg="del">
          <pc:chgData name="gail fisher" userId="6d02310f0c0f31bd" providerId="LiveId" clId="{CD9F79C7-CC13-4D88-A527-861768523E5A}" dt="2025-01-28T23:15:44.921" v="0" actId="47"/>
          <pc:sldLayoutMkLst>
            <pc:docMk/>
            <pc:sldMasterMk cId="3607579335" sldId="2147483678"/>
            <pc:sldLayoutMk cId="2385277534" sldId="2147483689"/>
          </pc:sldLayoutMkLst>
        </pc:sldLayoutChg>
        <pc:sldLayoutChg chg="del">
          <pc:chgData name="gail fisher" userId="6d02310f0c0f31bd" providerId="LiveId" clId="{CD9F79C7-CC13-4D88-A527-861768523E5A}" dt="2025-01-28T23:15:44.921" v="0" actId="47"/>
          <pc:sldLayoutMkLst>
            <pc:docMk/>
            <pc:sldMasterMk cId="3607579335" sldId="2147483678"/>
            <pc:sldLayoutMk cId="739557622" sldId="214748369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236E9-34E0-48A2-B474-A28468C9FB79}"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3BB0B-3BBB-4551-8256-60F3790ACA7D}" type="slidenum">
              <a:rPr lang="en-US" smtClean="0"/>
              <a:t>‹#›</a:t>
            </a:fld>
            <a:endParaRPr lang="en-US"/>
          </a:p>
        </p:txBody>
      </p:sp>
    </p:spTree>
    <p:extLst>
      <p:ext uri="{BB962C8B-B14F-4D97-AF65-F5344CB8AC3E}">
        <p14:creationId xmlns:p14="http://schemas.microsoft.com/office/powerpoint/2010/main" val="382218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3BB0B-3BBB-4551-8256-60F3790ACA7D}" type="slidenum">
              <a:rPr lang="en-US" smtClean="0"/>
              <a:t>4</a:t>
            </a:fld>
            <a:endParaRPr lang="en-US"/>
          </a:p>
        </p:txBody>
      </p:sp>
    </p:spTree>
    <p:extLst>
      <p:ext uri="{BB962C8B-B14F-4D97-AF65-F5344CB8AC3E}">
        <p14:creationId xmlns:p14="http://schemas.microsoft.com/office/powerpoint/2010/main" val="198713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44E15-4D6D-413D-878D-BDA0D04A1B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84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234C-D82F-91F2-F9E5-BA903C362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5A369-4DC8-8600-BC32-F64EA3E9F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23EEAB-FC4B-FA70-28B6-FEF8BE2C02AD}"/>
              </a:ext>
            </a:extLst>
          </p:cNvPr>
          <p:cNvSpPr>
            <a:spLocks noGrp="1"/>
          </p:cNvSpPr>
          <p:nvPr>
            <p:ph type="dt" sz="half" idx="10"/>
          </p:nvPr>
        </p:nvSpPr>
        <p:spPr/>
        <p:txBody>
          <a:bodyPr/>
          <a:lstStyle/>
          <a:p>
            <a:fld id="{AD644F5F-F8C7-4094-AAAD-D0642D5A261F}" type="datetimeFigureOut">
              <a:rPr lang="en-US" smtClean="0"/>
              <a:t>1/28/2025</a:t>
            </a:fld>
            <a:endParaRPr lang="en-US"/>
          </a:p>
        </p:txBody>
      </p:sp>
      <p:sp>
        <p:nvSpPr>
          <p:cNvPr id="5" name="Footer Placeholder 4">
            <a:extLst>
              <a:ext uri="{FF2B5EF4-FFF2-40B4-BE49-F238E27FC236}">
                <a16:creationId xmlns:a16="http://schemas.microsoft.com/office/drawing/2014/main" id="{AD15CFBD-D9C8-2FB7-CB28-3140CE0FB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EFF4E-FC77-C44F-60F9-979662413825}"/>
              </a:ext>
            </a:extLst>
          </p:cNvPr>
          <p:cNvSpPr>
            <a:spLocks noGrp="1"/>
          </p:cNvSpPr>
          <p:nvPr>
            <p:ph type="sldNum" sz="quarter" idx="12"/>
          </p:nvPr>
        </p:nvSpPr>
        <p:spPr/>
        <p:txBody>
          <a:bodyPr/>
          <a:lstStyle/>
          <a:p>
            <a:fld id="{E4CB1E9B-F497-45BC-BECE-1787698D6E08}" type="slidenum">
              <a:rPr lang="en-US" smtClean="0"/>
              <a:t>‹#›</a:t>
            </a:fld>
            <a:endParaRPr lang="en-US"/>
          </a:p>
        </p:txBody>
      </p:sp>
    </p:spTree>
    <p:extLst>
      <p:ext uri="{BB962C8B-B14F-4D97-AF65-F5344CB8AC3E}">
        <p14:creationId xmlns:p14="http://schemas.microsoft.com/office/powerpoint/2010/main" val="1637148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C163-93B1-7422-7949-1C7418EF22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4260F0-72FD-CA1E-6702-96B3CA136F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30612-413F-CD37-6937-BB5917014450}"/>
              </a:ext>
            </a:extLst>
          </p:cNvPr>
          <p:cNvSpPr>
            <a:spLocks noGrp="1"/>
          </p:cNvSpPr>
          <p:nvPr>
            <p:ph type="dt" sz="half" idx="10"/>
          </p:nvPr>
        </p:nvSpPr>
        <p:spPr/>
        <p:txBody>
          <a:bodyPr/>
          <a:lstStyle/>
          <a:p>
            <a:fld id="{AD644F5F-F8C7-4094-AAAD-D0642D5A261F}" type="datetimeFigureOut">
              <a:rPr lang="en-US" smtClean="0"/>
              <a:t>1/28/2025</a:t>
            </a:fld>
            <a:endParaRPr lang="en-US"/>
          </a:p>
        </p:txBody>
      </p:sp>
      <p:sp>
        <p:nvSpPr>
          <p:cNvPr id="5" name="Footer Placeholder 4">
            <a:extLst>
              <a:ext uri="{FF2B5EF4-FFF2-40B4-BE49-F238E27FC236}">
                <a16:creationId xmlns:a16="http://schemas.microsoft.com/office/drawing/2014/main" id="{BAD63CB3-F0E4-89D9-3C1E-DB604C6B3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E6A9C-9361-6B3E-2DB9-453E98625B88}"/>
              </a:ext>
            </a:extLst>
          </p:cNvPr>
          <p:cNvSpPr>
            <a:spLocks noGrp="1"/>
          </p:cNvSpPr>
          <p:nvPr>
            <p:ph type="sldNum" sz="quarter" idx="12"/>
          </p:nvPr>
        </p:nvSpPr>
        <p:spPr/>
        <p:txBody>
          <a:bodyPr/>
          <a:lstStyle/>
          <a:p>
            <a:fld id="{E4CB1E9B-F497-45BC-BECE-1787698D6E08}" type="slidenum">
              <a:rPr lang="en-US" smtClean="0"/>
              <a:t>‹#›</a:t>
            </a:fld>
            <a:endParaRPr lang="en-US"/>
          </a:p>
        </p:txBody>
      </p:sp>
    </p:spTree>
    <p:extLst>
      <p:ext uri="{BB962C8B-B14F-4D97-AF65-F5344CB8AC3E}">
        <p14:creationId xmlns:p14="http://schemas.microsoft.com/office/powerpoint/2010/main" val="185014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E4E714-3185-0BB0-5A9F-682FEEE386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7C45F0-85EE-2BBA-D160-B137303804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8F04A-2E19-77F2-FEAF-487466B96971}"/>
              </a:ext>
            </a:extLst>
          </p:cNvPr>
          <p:cNvSpPr>
            <a:spLocks noGrp="1"/>
          </p:cNvSpPr>
          <p:nvPr>
            <p:ph type="dt" sz="half" idx="10"/>
          </p:nvPr>
        </p:nvSpPr>
        <p:spPr/>
        <p:txBody>
          <a:bodyPr/>
          <a:lstStyle/>
          <a:p>
            <a:fld id="{AD644F5F-F8C7-4094-AAAD-D0642D5A261F}" type="datetimeFigureOut">
              <a:rPr lang="en-US" smtClean="0"/>
              <a:t>1/28/2025</a:t>
            </a:fld>
            <a:endParaRPr lang="en-US"/>
          </a:p>
        </p:txBody>
      </p:sp>
      <p:sp>
        <p:nvSpPr>
          <p:cNvPr id="5" name="Footer Placeholder 4">
            <a:extLst>
              <a:ext uri="{FF2B5EF4-FFF2-40B4-BE49-F238E27FC236}">
                <a16:creationId xmlns:a16="http://schemas.microsoft.com/office/drawing/2014/main" id="{608F2C77-F026-297C-CD90-D60252BDD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E89CD-C67A-9C29-A3D4-2E05D48BDA92}"/>
              </a:ext>
            </a:extLst>
          </p:cNvPr>
          <p:cNvSpPr>
            <a:spLocks noGrp="1"/>
          </p:cNvSpPr>
          <p:nvPr>
            <p:ph type="sldNum" sz="quarter" idx="12"/>
          </p:nvPr>
        </p:nvSpPr>
        <p:spPr/>
        <p:txBody>
          <a:bodyPr/>
          <a:lstStyle/>
          <a:p>
            <a:fld id="{E4CB1E9B-F497-45BC-BECE-1787698D6E08}" type="slidenum">
              <a:rPr lang="en-US" smtClean="0"/>
              <a:t>‹#›</a:t>
            </a:fld>
            <a:endParaRPr lang="en-US"/>
          </a:p>
        </p:txBody>
      </p:sp>
    </p:spTree>
    <p:extLst>
      <p:ext uri="{BB962C8B-B14F-4D97-AF65-F5344CB8AC3E}">
        <p14:creationId xmlns:p14="http://schemas.microsoft.com/office/powerpoint/2010/main" val="378815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BAA9-0E27-6889-76BA-4430F0B500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634885-BAA6-7EA4-9064-36A8B9123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2A266-1493-7ED6-0470-CCAA1428BC94}"/>
              </a:ext>
            </a:extLst>
          </p:cNvPr>
          <p:cNvSpPr>
            <a:spLocks noGrp="1"/>
          </p:cNvSpPr>
          <p:nvPr>
            <p:ph type="dt" sz="half" idx="10"/>
          </p:nvPr>
        </p:nvSpPr>
        <p:spPr/>
        <p:txBody>
          <a:bodyPr/>
          <a:lstStyle/>
          <a:p>
            <a:fld id="{AD644F5F-F8C7-4094-AAAD-D0642D5A261F}" type="datetimeFigureOut">
              <a:rPr lang="en-US" smtClean="0"/>
              <a:t>1/28/2025</a:t>
            </a:fld>
            <a:endParaRPr lang="en-US"/>
          </a:p>
        </p:txBody>
      </p:sp>
      <p:sp>
        <p:nvSpPr>
          <p:cNvPr id="5" name="Footer Placeholder 4">
            <a:extLst>
              <a:ext uri="{FF2B5EF4-FFF2-40B4-BE49-F238E27FC236}">
                <a16:creationId xmlns:a16="http://schemas.microsoft.com/office/drawing/2014/main" id="{94971B3F-1553-15E3-72A1-29B955A83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66F1-773B-65C7-9AB4-D29534EB275D}"/>
              </a:ext>
            </a:extLst>
          </p:cNvPr>
          <p:cNvSpPr>
            <a:spLocks noGrp="1"/>
          </p:cNvSpPr>
          <p:nvPr>
            <p:ph type="sldNum" sz="quarter" idx="12"/>
          </p:nvPr>
        </p:nvSpPr>
        <p:spPr/>
        <p:txBody>
          <a:bodyPr/>
          <a:lstStyle/>
          <a:p>
            <a:fld id="{E4CB1E9B-F497-45BC-BECE-1787698D6E08}" type="slidenum">
              <a:rPr lang="en-US" smtClean="0"/>
              <a:t>‹#›</a:t>
            </a:fld>
            <a:endParaRPr lang="en-US"/>
          </a:p>
        </p:txBody>
      </p:sp>
    </p:spTree>
    <p:extLst>
      <p:ext uri="{BB962C8B-B14F-4D97-AF65-F5344CB8AC3E}">
        <p14:creationId xmlns:p14="http://schemas.microsoft.com/office/powerpoint/2010/main" val="391724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43E0-40E3-AC69-C2D8-E3E1CC578F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E5E5BF-EA61-A05C-A85A-ABEAFFD94D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7FDD62-659B-A750-F6F4-A52F2F796081}"/>
              </a:ext>
            </a:extLst>
          </p:cNvPr>
          <p:cNvSpPr>
            <a:spLocks noGrp="1"/>
          </p:cNvSpPr>
          <p:nvPr>
            <p:ph type="dt" sz="half" idx="10"/>
          </p:nvPr>
        </p:nvSpPr>
        <p:spPr/>
        <p:txBody>
          <a:bodyPr/>
          <a:lstStyle/>
          <a:p>
            <a:fld id="{AD644F5F-F8C7-4094-AAAD-D0642D5A261F}" type="datetimeFigureOut">
              <a:rPr lang="en-US" smtClean="0"/>
              <a:t>1/28/2025</a:t>
            </a:fld>
            <a:endParaRPr lang="en-US"/>
          </a:p>
        </p:txBody>
      </p:sp>
      <p:sp>
        <p:nvSpPr>
          <p:cNvPr id="5" name="Footer Placeholder 4">
            <a:extLst>
              <a:ext uri="{FF2B5EF4-FFF2-40B4-BE49-F238E27FC236}">
                <a16:creationId xmlns:a16="http://schemas.microsoft.com/office/drawing/2014/main" id="{8B8C4715-0039-3913-4F04-BE75571F4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83A35-3BA8-D01D-36DC-ADF494FAF3B8}"/>
              </a:ext>
            </a:extLst>
          </p:cNvPr>
          <p:cNvSpPr>
            <a:spLocks noGrp="1"/>
          </p:cNvSpPr>
          <p:nvPr>
            <p:ph type="sldNum" sz="quarter" idx="12"/>
          </p:nvPr>
        </p:nvSpPr>
        <p:spPr/>
        <p:txBody>
          <a:bodyPr/>
          <a:lstStyle/>
          <a:p>
            <a:fld id="{E4CB1E9B-F497-45BC-BECE-1787698D6E08}" type="slidenum">
              <a:rPr lang="en-US" smtClean="0"/>
              <a:t>‹#›</a:t>
            </a:fld>
            <a:endParaRPr lang="en-US"/>
          </a:p>
        </p:txBody>
      </p:sp>
    </p:spTree>
    <p:extLst>
      <p:ext uri="{BB962C8B-B14F-4D97-AF65-F5344CB8AC3E}">
        <p14:creationId xmlns:p14="http://schemas.microsoft.com/office/powerpoint/2010/main" val="416550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E923-3518-1C2E-4862-ACB04293A0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00341-97C9-FB20-4AC5-9380B12152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9559C3-4043-D22D-22C1-E45410800D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E69A9C-7E45-7F83-2569-845BF54B3771}"/>
              </a:ext>
            </a:extLst>
          </p:cNvPr>
          <p:cNvSpPr>
            <a:spLocks noGrp="1"/>
          </p:cNvSpPr>
          <p:nvPr>
            <p:ph type="dt" sz="half" idx="10"/>
          </p:nvPr>
        </p:nvSpPr>
        <p:spPr/>
        <p:txBody>
          <a:bodyPr/>
          <a:lstStyle/>
          <a:p>
            <a:fld id="{AD644F5F-F8C7-4094-AAAD-D0642D5A261F}" type="datetimeFigureOut">
              <a:rPr lang="en-US" smtClean="0"/>
              <a:t>1/28/2025</a:t>
            </a:fld>
            <a:endParaRPr lang="en-US"/>
          </a:p>
        </p:txBody>
      </p:sp>
      <p:sp>
        <p:nvSpPr>
          <p:cNvPr id="6" name="Footer Placeholder 5">
            <a:extLst>
              <a:ext uri="{FF2B5EF4-FFF2-40B4-BE49-F238E27FC236}">
                <a16:creationId xmlns:a16="http://schemas.microsoft.com/office/drawing/2014/main" id="{0F90A3B2-A9EF-0614-84B4-039C9DFD25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40C8C6-2EDE-5E4E-8B57-E5C83FF780B5}"/>
              </a:ext>
            </a:extLst>
          </p:cNvPr>
          <p:cNvSpPr>
            <a:spLocks noGrp="1"/>
          </p:cNvSpPr>
          <p:nvPr>
            <p:ph type="sldNum" sz="quarter" idx="12"/>
          </p:nvPr>
        </p:nvSpPr>
        <p:spPr/>
        <p:txBody>
          <a:bodyPr/>
          <a:lstStyle/>
          <a:p>
            <a:fld id="{E4CB1E9B-F497-45BC-BECE-1787698D6E08}" type="slidenum">
              <a:rPr lang="en-US" smtClean="0"/>
              <a:t>‹#›</a:t>
            </a:fld>
            <a:endParaRPr lang="en-US"/>
          </a:p>
        </p:txBody>
      </p:sp>
    </p:spTree>
    <p:extLst>
      <p:ext uri="{BB962C8B-B14F-4D97-AF65-F5344CB8AC3E}">
        <p14:creationId xmlns:p14="http://schemas.microsoft.com/office/powerpoint/2010/main" val="392700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2461-7BD8-DC5D-77B7-C730AB3BD7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7513D0-EA59-5A35-A388-CAED7B83FE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1ABEB0-5AE8-17AF-5937-EBB29BA15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204AEE-6B44-5E1D-FB23-7FF7DA394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FA6D8-A953-788A-5582-7081878CAB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85CC09-C918-A4A1-475D-B0540A7E9198}"/>
              </a:ext>
            </a:extLst>
          </p:cNvPr>
          <p:cNvSpPr>
            <a:spLocks noGrp="1"/>
          </p:cNvSpPr>
          <p:nvPr>
            <p:ph type="dt" sz="half" idx="10"/>
          </p:nvPr>
        </p:nvSpPr>
        <p:spPr/>
        <p:txBody>
          <a:bodyPr/>
          <a:lstStyle/>
          <a:p>
            <a:fld id="{AD644F5F-F8C7-4094-AAAD-D0642D5A261F}" type="datetimeFigureOut">
              <a:rPr lang="en-US" smtClean="0"/>
              <a:t>1/28/2025</a:t>
            </a:fld>
            <a:endParaRPr lang="en-US"/>
          </a:p>
        </p:txBody>
      </p:sp>
      <p:sp>
        <p:nvSpPr>
          <p:cNvPr id="8" name="Footer Placeholder 7">
            <a:extLst>
              <a:ext uri="{FF2B5EF4-FFF2-40B4-BE49-F238E27FC236}">
                <a16:creationId xmlns:a16="http://schemas.microsoft.com/office/drawing/2014/main" id="{4B531975-8144-3E26-BDF7-16CB780AB8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0B3C04-508B-1F08-59B9-9FDF4BB8855B}"/>
              </a:ext>
            </a:extLst>
          </p:cNvPr>
          <p:cNvSpPr>
            <a:spLocks noGrp="1"/>
          </p:cNvSpPr>
          <p:nvPr>
            <p:ph type="sldNum" sz="quarter" idx="12"/>
          </p:nvPr>
        </p:nvSpPr>
        <p:spPr/>
        <p:txBody>
          <a:bodyPr/>
          <a:lstStyle/>
          <a:p>
            <a:fld id="{E4CB1E9B-F497-45BC-BECE-1787698D6E08}" type="slidenum">
              <a:rPr lang="en-US" smtClean="0"/>
              <a:t>‹#›</a:t>
            </a:fld>
            <a:endParaRPr lang="en-US"/>
          </a:p>
        </p:txBody>
      </p:sp>
    </p:spTree>
    <p:extLst>
      <p:ext uri="{BB962C8B-B14F-4D97-AF65-F5344CB8AC3E}">
        <p14:creationId xmlns:p14="http://schemas.microsoft.com/office/powerpoint/2010/main" val="281463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45AD-C3AF-91A9-5859-4AF9630A93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85DDA3-F5AD-FAEA-CD6F-820F339B3786}"/>
              </a:ext>
            </a:extLst>
          </p:cNvPr>
          <p:cNvSpPr>
            <a:spLocks noGrp="1"/>
          </p:cNvSpPr>
          <p:nvPr>
            <p:ph type="dt" sz="half" idx="10"/>
          </p:nvPr>
        </p:nvSpPr>
        <p:spPr/>
        <p:txBody>
          <a:bodyPr/>
          <a:lstStyle/>
          <a:p>
            <a:fld id="{AD644F5F-F8C7-4094-AAAD-D0642D5A261F}" type="datetimeFigureOut">
              <a:rPr lang="en-US" smtClean="0"/>
              <a:t>1/28/2025</a:t>
            </a:fld>
            <a:endParaRPr lang="en-US"/>
          </a:p>
        </p:txBody>
      </p:sp>
      <p:sp>
        <p:nvSpPr>
          <p:cNvPr id="4" name="Footer Placeholder 3">
            <a:extLst>
              <a:ext uri="{FF2B5EF4-FFF2-40B4-BE49-F238E27FC236}">
                <a16:creationId xmlns:a16="http://schemas.microsoft.com/office/drawing/2014/main" id="{DCC91A3F-E263-BA0E-57A2-982686E517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9B245D-AE87-9E8F-B132-A7750C1B0723}"/>
              </a:ext>
            </a:extLst>
          </p:cNvPr>
          <p:cNvSpPr>
            <a:spLocks noGrp="1"/>
          </p:cNvSpPr>
          <p:nvPr>
            <p:ph type="sldNum" sz="quarter" idx="12"/>
          </p:nvPr>
        </p:nvSpPr>
        <p:spPr/>
        <p:txBody>
          <a:bodyPr/>
          <a:lstStyle/>
          <a:p>
            <a:fld id="{E4CB1E9B-F497-45BC-BECE-1787698D6E08}" type="slidenum">
              <a:rPr lang="en-US" smtClean="0"/>
              <a:t>‹#›</a:t>
            </a:fld>
            <a:endParaRPr lang="en-US"/>
          </a:p>
        </p:txBody>
      </p:sp>
    </p:spTree>
    <p:extLst>
      <p:ext uri="{BB962C8B-B14F-4D97-AF65-F5344CB8AC3E}">
        <p14:creationId xmlns:p14="http://schemas.microsoft.com/office/powerpoint/2010/main" val="423191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9B1ED2-09E1-EDFD-2702-734BCFB22B1D}"/>
              </a:ext>
            </a:extLst>
          </p:cNvPr>
          <p:cNvSpPr>
            <a:spLocks noGrp="1"/>
          </p:cNvSpPr>
          <p:nvPr>
            <p:ph type="dt" sz="half" idx="10"/>
          </p:nvPr>
        </p:nvSpPr>
        <p:spPr/>
        <p:txBody>
          <a:bodyPr/>
          <a:lstStyle/>
          <a:p>
            <a:fld id="{AD644F5F-F8C7-4094-AAAD-D0642D5A261F}" type="datetimeFigureOut">
              <a:rPr lang="en-US" smtClean="0"/>
              <a:t>1/28/2025</a:t>
            </a:fld>
            <a:endParaRPr lang="en-US"/>
          </a:p>
        </p:txBody>
      </p:sp>
      <p:sp>
        <p:nvSpPr>
          <p:cNvPr id="3" name="Footer Placeholder 2">
            <a:extLst>
              <a:ext uri="{FF2B5EF4-FFF2-40B4-BE49-F238E27FC236}">
                <a16:creationId xmlns:a16="http://schemas.microsoft.com/office/drawing/2014/main" id="{6F960937-18BF-B1EC-7924-EC5E81B76D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6D86CF-6711-E426-08BE-F37FA0D71092}"/>
              </a:ext>
            </a:extLst>
          </p:cNvPr>
          <p:cNvSpPr>
            <a:spLocks noGrp="1"/>
          </p:cNvSpPr>
          <p:nvPr>
            <p:ph type="sldNum" sz="quarter" idx="12"/>
          </p:nvPr>
        </p:nvSpPr>
        <p:spPr/>
        <p:txBody>
          <a:bodyPr/>
          <a:lstStyle/>
          <a:p>
            <a:fld id="{E4CB1E9B-F497-45BC-BECE-1787698D6E08}" type="slidenum">
              <a:rPr lang="en-US" smtClean="0"/>
              <a:t>‹#›</a:t>
            </a:fld>
            <a:endParaRPr lang="en-US"/>
          </a:p>
        </p:txBody>
      </p:sp>
    </p:spTree>
    <p:extLst>
      <p:ext uri="{BB962C8B-B14F-4D97-AF65-F5344CB8AC3E}">
        <p14:creationId xmlns:p14="http://schemas.microsoft.com/office/powerpoint/2010/main" val="428263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01AF-DC42-8757-601C-BDD5E4984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E80547-6337-0C84-EF47-E76F0D7F9E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F3173-6BB0-57CF-C3B6-C5AB3F913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B3E06-A056-38C2-07E4-05C7DCF30160}"/>
              </a:ext>
            </a:extLst>
          </p:cNvPr>
          <p:cNvSpPr>
            <a:spLocks noGrp="1"/>
          </p:cNvSpPr>
          <p:nvPr>
            <p:ph type="dt" sz="half" idx="10"/>
          </p:nvPr>
        </p:nvSpPr>
        <p:spPr/>
        <p:txBody>
          <a:bodyPr/>
          <a:lstStyle/>
          <a:p>
            <a:fld id="{AD644F5F-F8C7-4094-AAAD-D0642D5A261F}" type="datetimeFigureOut">
              <a:rPr lang="en-US" smtClean="0"/>
              <a:t>1/28/2025</a:t>
            </a:fld>
            <a:endParaRPr lang="en-US"/>
          </a:p>
        </p:txBody>
      </p:sp>
      <p:sp>
        <p:nvSpPr>
          <p:cNvPr id="6" name="Footer Placeholder 5">
            <a:extLst>
              <a:ext uri="{FF2B5EF4-FFF2-40B4-BE49-F238E27FC236}">
                <a16:creationId xmlns:a16="http://schemas.microsoft.com/office/drawing/2014/main" id="{D34AB265-B093-9E7D-40B3-746B83567D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3FDA36-9ECA-1F04-B948-64BF781E140D}"/>
              </a:ext>
            </a:extLst>
          </p:cNvPr>
          <p:cNvSpPr>
            <a:spLocks noGrp="1"/>
          </p:cNvSpPr>
          <p:nvPr>
            <p:ph type="sldNum" sz="quarter" idx="12"/>
          </p:nvPr>
        </p:nvSpPr>
        <p:spPr/>
        <p:txBody>
          <a:bodyPr/>
          <a:lstStyle/>
          <a:p>
            <a:fld id="{E4CB1E9B-F497-45BC-BECE-1787698D6E08}" type="slidenum">
              <a:rPr lang="en-US" smtClean="0"/>
              <a:t>‹#›</a:t>
            </a:fld>
            <a:endParaRPr lang="en-US"/>
          </a:p>
        </p:txBody>
      </p:sp>
    </p:spTree>
    <p:extLst>
      <p:ext uri="{BB962C8B-B14F-4D97-AF65-F5344CB8AC3E}">
        <p14:creationId xmlns:p14="http://schemas.microsoft.com/office/powerpoint/2010/main" val="569183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31EA-36EB-60D9-AFBB-E7F755B5F9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C9EE8F-F718-A1CB-D014-A1FBC5597C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F0B708-8D43-3A92-4980-E208C8A28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7692B8-4D9F-EB0A-6E96-10C6502E8502}"/>
              </a:ext>
            </a:extLst>
          </p:cNvPr>
          <p:cNvSpPr>
            <a:spLocks noGrp="1"/>
          </p:cNvSpPr>
          <p:nvPr>
            <p:ph type="dt" sz="half" idx="10"/>
          </p:nvPr>
        </p:nvSpPr>
        <p:spPr/>
        <p:txBody>
          <a:bodyPr/>
          <a:lstStyle/>
          <a:p>
            <a:fld id="{AD644F5F-F8C7-4094-AAAD-D0642D5A261F}" type="datetimeFigureOut">
              <a:rPr lang="en-US" smtClean="0"/>
              <a:t>1/28/2025</a:t>
            </a:fld>
            <a:endParaRPr lang="en-US"/>
          </a:p>
        </p:txBody>
      </p:sp>
      <p:sp>
        <p:nvSpPr>
          <p:cNvPr id="6" name="Footer Placeholder 5">
            <a:extLst>
              <a:ext uri="{FF2B5EF4-FFF2-40B4-BE49-F238E27FC236}">
                <a16:creationId xmlns:a16="http://schemas.microsoft.com/office/drawing/2014/main" id="{974EFD5A-19AF-53E9-F82F-247844C59A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C8618-7748-8E32-5515-5506D7B59342}"/>
              </a:ext>
            </a:extLst>
          </p:cNvPr>
          <p:cNvSpPr>
            <a:spLocks noGrp="1"/>
          </p:cNvSpPr>
          <p:nvPr>
            <p:ph type="sldNum" sz="quarter" idx="12"/>
          </p:nvPr>
        </p:nvSpPr>
        <p:spPr/>
        <p:txBody>
          <a:bodyPr/>
          <a:lstStyle/>
          <a:p>
            <a:fld id="{E4CB1E9B-F497-45BC-BECE-1787698D6E08}" type="slidenum">
              <a:rPr lang="en-US" smtClean="0"/>
              <a:t>‹#›</a:t>
            </a:fld>
            <a:endParaRPr lang="en-US"/>
          </a:p>
        </p:txBody>
      </p:sp>
    </p:spTree>
    <p:extLst>
      <p:ext uri="{BB962C8B-B14F-4D97-AF65-F5344CB8AC3E}">
        <p14:creationId xmlns:p14="http://schemas.microsoft.com/office/powerpoint/2010/main" val="805545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3419B-ED37-661B-1988-C934EDC94A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4C3FB1-8D63-E974-3CA2-5DC68B6260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65E00-08C5-D120-3DC7-CFD3B28BD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644F5F-F8C7-4094-AAAD-D0642D5A261F}" type="datetimeFigureOut">
              <a:rPr lang="en-US" smtClean="0"/>
              <a:t>1/28/2025</a:t>
            </a:fld>
            <a:endParaRPr lang="en-US"/>
          </a:p>
        </p:txBody>
      </p:sp>
      <p:sp>
        <p:nvSpPr>
          <p:cNvPr id="5" name="Footer Placeholder 4">
            <a:extLst>
              <a:ext uri="{FF2B5EF4-FFF2-40B4-BE49-F238E27FC236}">
                <a16:creationId xmlns:a16="http://schemas.microsoft.com/office/drawing/2014/main" id="{D9AD53AA-BDBE-91ED-4CB4-3DF35779D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CF79723-18B3-24DD-A153-8BD450F3A9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B1E9B-F497-45BC-BECE-1787698D6E08}" type="slidenum">
              <a:rPr lang="en-US" smtClean="0"/>
              <a:t>‹#›</a:t>
            </a:fld>
            <a:endParaRPr lang="en-US"/>
          </a:p>
        </p:txBody>
      </p:sp>
    </p:spTree>
    <p:extLst>
      <p:ext uri="{BB962C8B-B14F-4D97-AF65-F5344CB8AC3E}">
        <p14:creationId xmlns:p14="http://schemas.microsoft.com/office/powerpoint/2010/main" val="424464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5514C53-6C96-71B8-0ABE-B8476A3B7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968" y="1919236"/>
            <a:ext cx="3456064" cy="21976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EDE7E6-0EC0-928C-7137-AFA187EA4591}"/>
              </a:ext>
            </a:extLst>
          </p:cNvPr>
          <p:cNvSpPr txBox="1"/>
          <p:nvPr/>
        </p:nvSpPr>
        <p:spPr>
          <a:xfrm>
            <a:off x="4457834" y="4823425"/>
            <a:ext cx="3366198" cy="369332"/>
          </a:xfrm>
          <a:prstGeom prst="rect">
            <a:avLst/>
          </a:prstGeom>
          <a:noFill/>
        </p:spPr>
        <p:txBody>
          <a:bodyPr wrap="square" rtlCol="0">
            <a:spAutoFit/>
          </a:bodyPr>
          <a:lstStyle/>
          <a:p>
            <a:r>
              <a:rPr lang="en-US" dirty="0"/>
              <a:t>Public Meeting January 28, 2025</a:t>
            </a:r>
          </a:p>
        </p:txBody>
      </p:sp>
    </p:spTree>
    <p:extLst>
      <p:ext uri="{BB962C8B-B14F-4D97-AF65-F5344CB8AC3E}">
        <p14:creationId xmlns:p14="http://schemas.microsoft.com/office/powerpoint/2010/main" val="106289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93AC7CAA-6E1F-14E5-E9AE-ED8B847A6820}"/>
              </a:ext>
            </a:extLst>
          </p:cNvPr>
          <p:cNvSpPr txBox="1"/>
          <p:nvPr/>
        </p:nvSpPr>
        <p:spPr>
          <a:xfrm>
            <a:off x="134261" y="111844"/>
            <a:ext cx="9895951"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rgbClr val="FFFFFF"/>
                </a:solidFill>
                <a:effectLst/>
                <a:uLnTx/>
                <a:uFillTx/>
                <a:latin typeface="Aptos Display" panose="02110004020202020204"/>
                <a:ea typeface="+mn-ea"/>
                <a:cs typeface="+mn-cs"/>
              </a:rPr>
              <a:t>Program- Public Buildings Reform Board Public Meeting</a:t>
            </a:r>
          </a:p>
        </p:txBody>
      </p:sp>
      <p:sp>
        <p:nvSpPr>
          <p:cNvPr id="6" name="TextBox 5">
            <a:extLst>
              <a:ext uri="{FF2B5EF4-FFF2-40B4-BE49-F238E27FC236}">
                <a16:creationId xmlns:a16="http://schemas.microsoft.com/office/drawing/2014/main" id="{F3C957C1-91A0-6C0B-6C30-479D930C4827}"/>
              </a:ext>
            </a:extLst>
          </p:cNvPr>
          <p:cNvSpPr txBox="1"/>
          <p:nvPr/>
        </p:nvSpPr>
        <p:spPr>
          <a:xfrm>
            <a:off x="602901" y="1868992"/>
            <a:ext cx="11083332" cy="4877163"/>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Public Buildings Reform Board introduction and presentation on Board work nationwide</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0"/>
              </a:spcBef>
              <a:spcAft>
                <a:spcPts val="80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Public Buildings Reform Board presentation on Opportunities for Changing the Federal City:</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 </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74295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Mr. Talmage Hocker, Acting Chairman, PBRB presentation on analysis of potential opportunities for Changing the Federal City</a:t>
            </a:r>
          </a:p>
          <a:p>
            <a:pPr marL="74295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Mr. Michael Peters, Public Buildings Service Commissioner, GSA</a:t>
            </a:r>
          </a:p>
          <a:p>
            <a:pPr marL="74295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Mr. Marcel Acosta, Executive Director, National Capital Planning Commission </a:t>
            </a:r>
          </a:p>
          <a:p>
            <a:pPr marL="74295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Mr. Joseph Ruocco, Principal, SOM (Skidmore, Owings and Merrill) presentation on </a:t>
            </a:r>
            <a:r>
              <a:rPr kumimoji="0" lang="en-US" sz="1600" b="1" i="1" u="none" strike="noStrike" kern="1200" cap="none" spc="0" normalizeH="0" baseline="0" noProof="0" dirty="0">
                <a:ln>
                  <a:noFill/>
                </a:ln>
                <a:solidFill>
                  <a:prstClr val="black"/>
                </a:solidFill>
                <a:effectLst/>
                <a:uLnTx/>
                <a:uFillTx/>
                <a:latin typeface="Aptos" panose="02110004020202020204"/>
                <a:ea typeface="+mn-ea"/>
                <a:cs typeface="+mn-cs"/>
              </a:rPr>
              <a:t>A New Vision for Our Nation’s Capital</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74295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Ms. Nina Albert, Deputy Mayor, Office of the Deputy Mayor for Planning and Economic Development, Washington D.C. </a:t>
            </a:r>
          </a:p>
          <a:p>
            <a:pPr marL="74295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Mr. Anthony Williams, CEO and Executive Director, Federal City Council</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0" algn="l" defTabSz="914400" rtl="0" eaLnBrk="1" fontAlgn="auto" latinLnBrk="0" hangingPunct="1">
              <a:lnSpc>
                <a:spcPct val="90000"/>
              </a:lnSpc>
              <a:spcBef>
                <a:spcPts val="0"/>
              </a:spcBef>
              <a:spcAft>
                <a:spcPts val="8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Public Comments and remarks</a:t>
            </a:r>
          </a:p>
          <a:p>
            <a:pPr marL="0" marR="0" lvl="0" indent="0" algn="l" defTabSz="914400" rtl="0" eaLnBrk="1" fontAlgn="auto" latinLnBrk="0" hangingPunct="1">
              <a:lnSpc>
                <a:spcPct val="90000"/>
              </a:lnSpc>
              <a:spcBef>
                <a:spcPts val="0"/>
              </a:spcBef>
              <a:spcAft>
                <a:spcPts val="8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Concluding remarks from the Public Buildings Reform Board</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Picture 2">
            <a:extLst>
              <a:ext uri="{FF2B5EF4-FFF2-40B4-BE49-F238E27FC236}">
                <a16:creationId xmlns:a16="http://schemas.microsoft.com/office/drawing/2014/main" id="{D9FDE6DB-5B7D-BD82-952D-90CC8BCA4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1021" y="100485"/>
            <a:ext cx="1643463" cy="104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4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5042FA0-67E2-1B91-DA23-97F1B95959CB}"/>
              </a:ext>
            </a:extLst>
          </p:cNvPr>
          <p:cNvSpPr txBox="1"/>
          <p:nvPr/>
        </p:nvSpPr>
        <p:spPr>
          <a:xfrm>
            <a:off x="476574" y="93480"/>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000" b="1" dirty="0">
                <a:latin typeface="+mj-lt"/>
                <a:ea typeface="+mj-ea"/>
                <a:cs typeface="+mj-cs"/>
              </a:rPr>
              <a:t>Congress authorized the Public Buildings Reform Board to make recommendations </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12DAEBD-7C8F-7B43-445C-68745F0A303B}"/>
              </a:ext>
            </a:extLst>
          </p:cNvPr>
          <p:cNvSpPr txBox="1"/>
          <p:nvPr/>
        </p:nvSpPr>
        <p:spPr>
          <a:xfrm>
            <a:off x="271306" y="2733152"/>
            <a:ext cx="4953838" cy="3922473"/>
          </a:xfrm>
          <a:prstGeom prst="rect">
            <a:avLst/>
          </a:prstGeom>
        </p:spPr>
        <p:txBody>
          <a:bodyPr vert="horz" lIns="91440" tIns="45720" rIns="91440" bIns="45720" rtlCol="0">
            <a:normAutofit/>
          </a:bodyPr>
          <a:lstStyle/>
          <a:p>
            <a:pPr>
              <a:lnSpc>
                <a:spcPct val="90000"/>
              </a:lnSpc>
              <a:spcAft>
                <a:spcPts val="600"/>
              </a:spcAft>
            </a:pPr>
            <a:r>
              <a:rPr lang="en-US" sz="1400" dirty="0"/>
              <a:t>The Public Buildings Reform Board (PBRB or Board) was created by the Federal Assets Sale Transfer Act (FASTA) to provide expertise and recommendations to the Federal government and Congress on how to reduce the costs of the federal real property portfolio, while giving back to local communities, making appreciable gains in energy and carbon emission goals, sending sales proceeds back to the Treasury while also providing agencies and their employees with modern, updated workspaces.  </a:t>
            </a:r>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dirty="0"/>
              <a:t>The PBRB, in its first two reports, recommended the sale of approximately $775 million in proceeds of federal real property.  </a:t>
            </a:r>
            <a:r>
              <a:rPr lang="en-US" sz="1400" b="1" dirty="0"/>
              <a:t>The next set of PBRB recommendations would produce approximately $19 billion in additional cost savings and likely more than $1.8 billion in proceeds if approved. And there are more opportunities to be identified.</a:t>
            </a:r>
            <a:endParaRPr lang="en-US" sz="1400" dirty="0"/>
          </a:p>
        </p:txBody>
      </p:sp>
      <p:pic>
        <p:nvPicPr>
          <p:cNvPr id="7" name="Image 411">
            <a:extLst>
              <a:ext uri="{FF2B5EF4-FFF2-40B4-BE49-F238E27FC236}">
                <a16:creationId xmlns:a16="http://schemas.microsoft.com/office/drawing/2014/main" id="{06A48849-85CD-7A39-1FAD-887FF6F971CF}"/>
              </a:ext>
            </a:extLst>
          </p:cNvPr>
          <p:cNvPicPr>
            <a:picLocks/>
          </p:cNvPicPr>
          <p:nvPr/>
        </p:nvPicPr>
        <p:blipFill>
          <a:blip r:embed="rId2" cstate="print"/>
          <a:srcRect l="14463" r="1005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2">
            <a:extLst>
              <a:ext uri="{FF2B5EF4-FFF2-40B4-BE49-F238E27FC236}">
                <a16:creationId xmlns:a16="http://schemas.microsoft.com/office/drawing/2014/main" id="{FEFA01DA-8AAF-8D5D-2675-98FA932AB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1021" y="100485"/>
            <a:ext cx="1643463" cy="104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0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23DE27-7882-7129-5E0F-0BA9FC7E434F}"/>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7631126-B0FC-053C-5117-72C2D0E39E6E}"/>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3400" b="1" kern="1200">
                <a:solidFill>
                  <a:srgbClr val="FFFFFF"/>
                </a:solidFill>
                <a:latin typeface="+mj-lt"/>
                <a:ea typeface="+mj-ea"/>
                <a:cs typeface="+mj-cs"/>
              </a:rPr>
              <a:t>The Problem: Vast oversupply of poorly maintained office space with few Federal users</a:t>
            </a:r>
          </a:p>
        </p:txBody>
      </p:sp>
      <p:sp>
        <p:nvSpPr>
          <p:cNvPr id="5" name="TextBox 4">
            <a:extLst>
              <a:ext uri="{FF2B5EF4-FFF2-40B4-BE49-F238E27FC236}">
                <a16:creationId xmlns:a16="http://schemas.microsoft.com/office/drawing/2014/main" id="{30B7192B-4B67-868A-62B9-9B879DB51711}"/>
              </a:ext>
            </a:extLst>
          </p:cNvPr>
          <p:cNvSpPr txBox="1"/>
          <p:nvPr/>
        </p:nvSpPr>
        <p:spPr>
          <a:xfrm>
            <a:off x="4245429" y="-10141"/>
            <a:ext cx="7943523" cy="6719150"/>
          </a:xfrm>
          <a:prstGeom prst="rect">
            <a:avLst/>
          </a:prstGeom>
        </p:spPr>
        <p:txBody>
          <a:bodyPr vert="horz" lIns="91440" tIns="45720" rIns="91440" bIns="45720" rtlCol="0" anchor="ctr">
            <a:noAutofit/>
          </a:bodyPr>
          <a:lstStyle/>
          <a:p>
            <a:pPr>
              <a:lnSpc>
                <a:spcPct val="90000"/>
              </a:lnSpc>
              <a:spcBef>
                <a:spcPts val="600"/>
              </a:spcBef>
              <a:spcAft>
                <a:spcPts val="600"/>
              </a:spcAft>
            </a:pPr>
            <a:r>
              <a:rPr lang="en-US" sz="1600" dirty="0">
                <a:effectLst/>
                <a:latin typeface="Arial" panose="020B0604020202020204" pitchFamily="34" charset="0"/>
                <a:cs typeface="Arial" panose="020B0604020202020204" pitchFamily="34" charset="0"/>
              </a:rPr>
              <a:t>The Board’s independent analysis has found that:</a:t>
            </a:r>
          </a:p>
          <a:p>
            <a:pPr marL="285750" indent="-228600">
              <a:lnSpc>
                <a:spcPct val="90000"/>
              </a:lnSpc>
              <a:spcBef>
                <a:spcPts val="600"/>
              </a:spcBef>
              <a:spcAft>
                <a:spcPts val="600"/>
              </a:spcAft>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American taxpayers pay a premium for space, but those spaces are not premium spaces.  Federal buildings are aging and in dire need of investment and repair. </a:t>
            </a:r>
          </a:p>
          <a:p>
            <a:pPr marL="285750" indent="-228600">
              <a:lnSpc>
                <a:spcPct val="90000"/>
              </a:lnSpc>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Capital liabilities accruing to the American taxpayer for deferred maintenance is likely to be more than $72 billion across the GSA’s portfolio, and no agency has a handle on what the actual liabilities are.</a:t>
            </a:r>
          </a:p>
          <a:p>
            <a:pPr marL="285750" indent="-228600">
              <a:lnSpc>
                <a:spcPct val="90000"/>
              </a:lnSpc>
              <a:spcBef>
                <a:spcPts val="600"/>
              </a:spcBef>
              <a:spcAft>
                <a:spcPts val="600"/>
              </a:spcAft>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 backlog of maintenance translates into unhealthy and sometimes unsafe work environments for </a:t>
            </a:r>
            <a:r>
              <a:rPr lang="en-US" sz="1600" dirty="0">
                <a:latin typeface="Arial" panose="020B0604020202020204" pitchFamily="34" charset="0"/>
                <a:cs typeface="Arial" panose="020B0604020202020204" pitchFamily="34" charset="0"/>
              </a:rPr>
              <a:t>Federal employees. Leaking roofs and windows, aging HVAC and air exchanger systems, inoperable elevators and outdated fire and life safety systems are common issues. Legionella and poor water quality has become a new reality.</a:t>
            </a:r>
          </a:p>
          <a:p>
            <a:pPr marL="285750" indent="-228600">
              <a:lnSpc>
                <a:spcPct val="90000"/>
              </a:lnSpc>
              <a:spcBef>
                <a:spcPts val="600"/>
              </a:spcBef>
              <a:spcAft>
                <a:spcPts val="600"/>
              </a:spcAft>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 cost per person</a:t>
            </a:r>
            <a:r>
              <a:rPr lang="en-US" sz="1600" dirty="0">
                <a:latin typeface="Arial" panose="020B0604020202020204" pitchFamily="34" charset="0"/>
                <a:cs typeface="Arial" panose="020B0604020202020204" pitchFamily="34" charset="0"/>
              </a:rPr>
              <a:t> for this poorly maintained office space is skyrocketing. Fewer workers are using increasingly expensive properties.  The PBRB found a nearly 70% decrease in occupancy in a study of selected properties in Washington D.C. in 2023.</a:t>
            </a:r>
          </a:p>
          <a:p>
            <a:pPr marL="285750" indent="-228600">
              <a:lnSpc>
                <a:spcPct val="90000"/>
              </a:lnSpc>
              <a:spcBef>
                <a:spcPts val="600"/>
              </a:spcBef>
              <a:spcAft>
                <a:spcPts val="600"/>
              </a:spcAft>
              <a:buFont typeface="Arial" panose="020B0604020202020204" pitchFamily="34" charset="0"/>
              <a:buChar char="•"/>
            </a:pPr>
            <a:r>
              <a:rPr lang="en-US" sz="1600" dirty="0">
                <a:effectLst/>
                <a:latin typeface="Arial" panose="020B0604020202020204" pitchFamily="34" charset="0"/>
                <a:cs typeface="Arial" panose="020B0604020202020204" pitchFamily="34" charset="0"/>
              </a:rPr>
              <a:t>Congress cannot appropriate its way out of this deficit.  The Board believes that GSA and the federal agencies should be doing more to divest from properties that need significant maintenance as a measure to reduce the liabilities. </a:t>
            </a:r>
            <a:endParaRPr lang="en-US" sz="1600" dirty="0">
              <a:latin typeface="Arial" panose="020B0604020202020204" pitchFamily="34" charset="0"/>
              <a:cs typeface="Arial" panose="020B0604020202020204" pitchFamily="34" charset="0"/>
            </a:endParaRPr>
          </a:p>
          <a:p>
            <a:pPr marL="285750" indent="-228600">
              <a:lnSpc>
                <a:spcPct val="90000"/>
              </a:lnSpc>
              <a:spcBef>
                <a:spcPts val="600"/>
              </a:spcBef>
              <a:spcAft>
                <a:spcPts val="600"/>
              </a:spcAft>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Agencies are reluctant to take action, lack resources and political will, and until this month, GSA has lacked authority to make agencies consolidate. Recent legislation has provided GSA with authority to enact consolidations.</a:t>
            </a:r>
          </a:p>
        </p:txBody>
      </p:sp>
      <p:pic>
        <p:nvPicPr>
          <p:cNvPr id="4" name="Picture 2">
            <a:extLst>
              <a:ext uri="{FF2B5EF4-FFF2-40B4-BE49-F238E27FC236}">
                <a16:creationId xmlns:a16="http://schemas.microsoft.com/office/drawing/2014/main" id="{476374D2-DE9D-2B42-0DEC-E358CCB6D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1021" y="100485"/>
            <a:ext cx="1643463" cy="104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18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D6CC10-EF74-EB66-6EFE-D029CD9EEEF2}"/>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9BC325-2637-3911-14FE-AE112E8359EC}"/>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a:solidFill>
                  <a:srgbClr val="FFFFFF"/>
                </a:solidFill>
                <a:latin typeface="+mj-lt"/>
                <a:ea typeface="+mj-ea"/>
                <a:cs typeface="+mj-cs"/>
              </a:rPr>
              <a:t>Problem solving tools are provided by FASTA</a:t>
            </a:r>
          </a:p>
        </p:txBody>
      </p:sp>
      <p:sp>
        <p:nvSpPr>
          <p:cNvPr id="5" name="TextBox 4">
            <a:extLst>
              <a:ext uri="{FF2B5EF4-FFF2-40B4-BE49-F238E27FC236}">
                <a16:creationId xmlns:a16="http://schemas.microsoft.com/office/drawing/2014/main" id="{BA3C0004-3BA9-B504-A38E-590E1375AFB3}"/>
              </a:ext>
            </a:extLst>
          </p:cNvPr>
          <p:cNvSpPr txBox="1"/>
          <p:nvPr/>
        </p:nvSpPr>
        <p:spPr>
          <a:xfrm>
            <a:off x="4367695" y="816629"/>
            <a:ext cx="7145879" cy="5546047"/>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endParaRPr lang="en-US" sz="1600" dirty="0"/>
          </a:p>
          <a:p>
            <a:pPr>
              <a:lnSpc>
                <a:spcPct val="110000"/>
              </a:lnSpc>
              <a:spcBef>
                <a:spcPts val="600"/>
              </a:spcBef>
              <a:spcAft>
                <a:spcPts val="600"/>
              </a:spcAft>
            </a:pPr>
            <a:r>
              <a:rPr lang="en-US" sz="1600" dirty="0">
                <a:effectLst/>
                <a:latin typeface="Arial" panose="020B0604020202020204" pitchFamily="34" charset="0"/>
                <a:cs typeface="Arial" panose="020B0604020202020204" pitchFamily="34" charset="0"/>
              </a:rPr>
              <a:t>FASTA and the PBRB provide agencies with tools that solve historic problems that have stymied dispositions:</a:t>
            </a:r>
          </a:p>
          <a:p>
            <a:pPr indent="-228600">
              <a:lnSpc>
                <a:spcPct val="110000"/>
              </a:lnSpc>
              <a:spcBef>
                <a:spcPts val="60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28600">
              <a:lnSpc>
                <a:spcPct val="110000"/>
              </a:lnSpc>
              <a:spcBef>
                <a:spcPts val="600"/>
              </a:spcBef>
              <a:spcAft>
                <a:spcPts val="600"/>
              </a:spcAft>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FASTA established a fund, the Asset Proceeds and Space Management Fund for the purpose of supporting dispositions</a:t>
            </a:r>
            <a:r>
              <a:rPr lang="en-US" sz="1600" dirty="0">
                <a:effectLst/>
                <a:latin typeface="Arial" panose="020B0604020202020204" pitchFamily="34" charset="0"/>
                <a:cs typeface="Arial" panose="020B0604020202020204" pitchFamily="34" charset="0"/>
              </a:rPr>
              <a:t>.  The fund receives money from the sale of federal properties, and GSA has the authority to seek authorizations and spend those funds in preparation for further consolidations and dispositions under FASTA. </a:t>
            </a:r>
          </a:p>
          <a:p>
            <a:pPr marL="285750" indent="-228600">
              <a:lnSpc>
                <a:spcPct val="110000"/>
              </a:lnSpc>
              <a:spcBef>
                <a:spcPts val="600"/>
              </a:spcBef>
              <a:spcAft>
                <a:spcPts val="600"/>
              </a:spcAft>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Agencies can retain funds from property sales.  </a:t>
            </a:r>
            <a:r>
              <a:rPr lang="en-US" sz="1600" dirty="0">
                <a:effectLst/>
                <a:latin typeface="Arial" panose="020B0604020202020204" pitchFamily="34" charset="0"/>
                <a:cs typeface="Arial" panose="020B0604020202020204" pitchFamily="34" charset="0"/>
              </a:rPr>
              <a:t>Under amendments to the law, agencies divesting from their properties will retain the receipts from the sales.</a:t>
            </a:r>
            <a:r>
              <a:rPr lang="en-US" sz="1600" dirty="0">
                <a:latin typeface="Arial" panose="020B0604020202020204" pitchFamily="34" charset="0"/>
                <a:cs typeface="Arial" panose="020B0604020202020204" pitchFamily="34" charset="0"/>
              </a:rPr>
              <a:t>  </a:t>
            </a:r>
            <a:r>
              <a:rPr lang="en-US" sz="1600" b="1" dirty="0">
                <a:effectLst/>
                <a:latin typeface="Arial" panose="020B0604020202020204" pitchFamily="34" charset="0"/>
                <a:cs typeface="Arial" panose="020B0604020202020204" pitchFamily="34" charset="0"/>
              </a:rPr>
              <a:t>FASTA establishes that the net proceeds from a disposition (proceeds from a property sale minus the costs for the sale) are retained by the agency owning the property at the time it is declared excess. </a:t>
            </a:r>
            <a:endParaRPr lang="en-US" sz="1600" b="1" dirty="0">
              <a:latin typeface="Arial" panose="020B0604020202020204" pitchFamily="34" charset="0"/>
              <a:cs typeface="Arial" panose="020B0604020202020204" pitchFamily="34" charset="0"/>
            </a:endParaRPr>
          </a:p>
          <a:p>
            <a:pPr marL="285750" indent="-228600">
              <a:lnSpc>
                <a:spcPct val="110000"/>
              </a:lnSpc>
              <a:spcBef>
                <a:spcPts val="600"/>
              </a:spcBef>
              <a:spcAft>
                <a:spcPts val="600"/>
              </a:spcAft>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FASTA provides the GSA Administrator with increased discretion regarding transactions. </a:t>
            </a:r>
            <a:r>
              <a:rPr lang="en-US" sz="1600" dirty="0">
                <a:effectLst/>
                <a:latin typeface="Arial" panose="020B0604020202020204" pitchFamily="34" charset="0"/>
                <a:cs typeface="Arial" panose="020B0604020202020204" pitchFamily="34" charset="0"/>
              </a:rPr>
              <a:t> FASTA allows the GSA Administrator exemption from the normal stipulations, allowing the Administrator the ability to enter into a real property conveyance for less than fair market value, for no consideration at all, or into a transaction that mandates the exclusion of other market participants. </a:t>
            </a:r>
          </a:p>
          <a:p>
            <a:pPr indent="-228600">
              <a:lnSpc>
                <a:spcPct val="90000"/>
              </a:lnSpc>
              <a:spcAft>
                <a:spcPts val="600"/>
              </a:spcAft>
              <a:buFont typeface="Arial" panose="020B0604020202020204" pitchFamily="34" charset="0"/>
              <a:buChar char="•"/>
            </a:pPr>
            <a:endParaRPr lang="en-US" sz="1600" dirty="0"/>
          </a:p>
        </p:txBody>
      </p:sp>
      <p:pic>
        <p:nvPicPr>
          <p:cNvPr id="4" name="Picture 2">
            <a:extLst>
              <a:ext uri="{FF2B5EF4-FFF2-40B4-BE49-F238E27FC236}">
                <a16:creationId xmlns:a16="http://schemas.microsoft.com/office/drawing/2014/main" id="{D6325694-545F-7F6A-A24D-2F14D2235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1021" y="100485"/>
            <a:ext cx="1643463" cy="104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65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A821B2-F4E4-9790-25A5-4AD4782BCC9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A9CAA8-1483-9CD3-169F-79250125125B}"/>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3700" b="1" kern="1200" dirty="0">
                <a:solidFill>
                  <a:srgbClr val="FFFFFF"/>
                </a:solidFill>
                <a:latin typeface="+mj-lt"/>
                <a:ea typeface="+mj-ea"/>
                <a:cs typeface="+mj-cs"/>
              </a:rPr>
              <a:t>Legislation signed into law January 2025 provides a mandate for reforms</a:t>
            </a:r>
          </a:p>
        </p:txBody>
      </p:sp>
      <p:sp>
        <p:nvSpPr>
          <p:cNvPr id="5" name="TextBox 4">
            <a:extLst>
              <a:ext uri="{FF2B5EF4-FFF2-40B4-BE49-F238E27FC236}">
                <a16:creationId xmlns:a16="http://schemas.microsoft.com/office/drawing/2014/main" id="{7F1C09B5-5AF9-0E02-AE72-9E77D6CA44FB}"/>
              </a:ext>
            </a:extLst>
          </p:cNvPr>
          <p:cNvSpPr txBox="1"/>
          <p:nvPr/>
        </p:nvSpPr>
        <p:spPr>
          <a:xfrm>
            <a:off x="4026630" y="1602658"/>
            <a:ext cx="8162322" cy="4738959"/>
          </a:xfrm>
          <a:prstGeom prst="rect">
            <a:avLst/>
          </a:prstGeom>
        </p:spPr>
        <p:txBody>
          <a:bodyPr vert="horz" lIns="91440" tIns="45720" rIns="91440" bIns="45720" rtlCol="0" anchor="ctr">
            <a:noAutofit/>
          </a:bodyPr>
          <a:lstStyle/>
          <a:p>
            <a:pPr>
              <a:lnSpc>
                <a:spcPct val="120000"/>
              </a:lnSpc>
              <a:spcBef>
                <a:spcPts val="600"/>
              </a:spcBef>
              <a:spcAft>
                <a:spcPts val="600"/>
              </a:spcAft>
            </a:pPr>
            <a:r>
              <a:rPr lang="en-US" sz="1500" dirty="0">
                <a:latin typeface="Arial" panose="020B0604020202020204" pitchFamily="34" charset="0"/>
                <a:cs typeface="Arial" panose="020B0604020202020204" pitchFamily="34" charset="0"/>
              </a:rPr>
              <a:t>On January 4, 2025, President Biden signed into law a bill that </a:t>
            </a:r>
            <a:r>
              <a:rPr lang="en-US" sz="1500" b="1" dirty="0">
                <a:latin typeface="Arial" panose="020B0604020202020204" pitchFamily="34" charset="0"/>
                <a:cs typeface="Arial" panose="020B0604020202020204" pitchFamily="34" charset="0"/>
              </a:rPr>
              <a:t>extends the PBRB until December 2026</a:t>
            </a:r>
            <a:r>
              <a:rPr lang="en-US" sz="1500" dirty="0">
                <a:latin typeface="Arial" panose="020B0604020202020204" pitchFamily="34" charset="0"/>
                <a:cs typeface="Arial" panose="020B0604020202020204" pitchFamily="34" charset="0"/>
              </a:rPr>
              <a:t>.   Other provisions of the law:</a:t>
            </a:r>
          </a:p>
          <a:p>
            <a:pPr marL="285750" indent="-228600">
              <a:lnSpc>
                <a:spcPct val="120000"/>
              </a:lnSpc>
              <a:spcBef>
                <a:spcPts val="600"/>
              </a:spcBef>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The Office of Management and Budget  (OMB) will identify methodologies for counting the number of employees using a Federal building at least 40 hours a week over a two-month period.  Occupancy data will be reported to the House and Senate oversight committees.</a:t>
            </a:r>
          </a:p>
          <a:p>
            <a:pPr marL="285750" indent="-228600">
              <a:lnSpc>
                <a:spcPct val="120000"/>
              </a:lnSpc>
              <a:spcBef>
                <a:spcPts val="600"/>
              </a:spcBef>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Agencies will make occupancy data public on a General Services Administration (GSA) website.</a:t>
            </a:r>
          </a:p>
          <a:p>
            <a:pPr marL="285750" indent="-228600">
              <a:lnSpc>
                <a:spcPct val="120000"/>
              </a:lnSpc>
              <a:spcBef>
                <a:spcPts val="600"/>
              </a:spcBef>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One year after enactment, OMB and GSA will ensure buildings are used 60% on average over each 1-year period, and if occupancy is below 60%, the tenant agency shall be notified along with Congressional oversight committees.</a:t>
            </a:r>
          </a:p>
          <a:p>
            <a:pPr marL="285750" indent="-228600">
              <a:lnSpc>
                <a:spcPct val="120000"/>
              </a:lnSpc>
              <a:spcBef>
                <a:spcPts val="600"/>
              </a:spcBef>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After the first year of enactment, if agency fails to meet 60% target, GSA will take steps to reduce the space of tenant agencies.</a:t>
            </a:r>
          </a:p>
          <a:p>
            <a:pPr marL="285750" indent="-228600">
              <a:lnSpc>
                <a:spcPct val="120000"/>
              </a:lnSpc>
              <a:spcBef>
                <a:spcPts val="600"/>
              </a:spcBef>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Capital investments made by GSA shall be in buildings where occupancy is 60% or more.</a:t>
            </a:r>
          </a:p>
          <a:p>
            <a:pPr marL="285750" indent="-228600">
              <a:lnSpc>
                <a:spcPct val="120000"/>
              </a:lnSpc>
              <a:spcBef>
                <a:spcPts val="600"/>
              </a:spcBef>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One year after enactment, OMB and GSA will submit a plan to the oversight committees and the GAO a plan to consolidate headquarter buildings within the National Capital Region to bring occupancy to 60% or greater.</a:t>
            </a:r>
          </a:p>
          <a:p>
            <a:pPr marL="800100" lvl="1" indent="-285750">
              <a:lnSpc>
                <a:spcPct val="120000"/>
              </a:lnSpc>
              <a:spcBef>
                <a:spcPts val="600"/>
              </a:spcBef>
              <a:spcAft>
                <a:spcPts val="600"/>
              </a:spcAft>
              <a:buFont typeface="Courier New" panose="02070309020205020404" pitchFamily="49" charset="0"/>
              <a:buChar char="o"/>
            </a:pPr>
            <a:r>
              <a:rPr lang="en-US" sz="1500" dirty="0">
                <a:latin typeface="Arial" panose="020B0604020202020204" pitchFamily="34" charset="0"/>
                <a:cs typeface="Arial" panose="020B0604020202020204" pitchFamily="34" charset="0"/>
              </a:rPr>
              <a:t>This plan shall be implemented one year after it has been submitted.</a:t>
            </a:r>
            <a:endParaRPr lang="en-US" sz="1500" dirty="0"/>
          </a:p>
        </p:txBody>
      </p:sp>
      <p:pic>
        <p:nvPicPr>
          <p:cNvPr id="4" name="Picture 2">
            <a:extLst>
              <a:ext uri="{FF2B5EF4-FFF2-40B4-BE49-F238E27FC236}">
                <a16:creationId xmlns:a16="http://schemas.microsoft.com/office/drawing/2014/main" id="{20593604-13CE-161D-4B10-CF9E4AB4C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1021" y="100485"/>
            <a:ext cx="1643463" cy="104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57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BB5423-6AE6-8F0C-6E22-7F8A1AE46B4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7CF7E4-7026-01C3-C21B-780DDA88165A}"/>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endParaRPr lang="en-US" sz="4000" b="1"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B4F6A4EC-F7E6-1F0B-067E-BF69F57C6DC4}"/>
              </a:ext>
            </a:extLst>
          </p:cNvPr>
          <p:cNvSpPr txBox="1"/>
          <p:nvPr/>
        </p:nvSpPr>
        <p:spPr>
          <a:xfrm>
            <a:off x="466722" y="715702"/>
            <a:ext cx="2969450" cy="2031325"/>
          </a:xfrm>
          <a:prstGeom prst="rect">
            <a:avLst/>
          </a:prstGeom>
          <a:noFill/>
        </p:spPr>
        <p:txBody>
          <a:bodyPr wrap="square" rtlCol="0">
            <a:spAutoFit/>
          </a:bodyPr>
          <a:lstStyle/>
          <a:p>
            <a:r>
              <a:rPr lang="en-US" b="1" dirty="0"/>
              <a:t>Sites being considered by the PBRB </a:t>
            </a:r>
            <a:r>
              <a:rPr lang="en-US" b="1" i="1" dirty="0"/>
              <a:t>outside</a:t>
            </a:r>
            <a:r>
              <a:rPr lang="en-US" b="1" dirty="0"/>
              <a:t> the Washington D.C. metropolitan area: both consolidations and disposals </a:t>
            </a:r>
          </a:p>
          <a:p>
            <a:endParaRPr lang="en-US" b="1" i="1" dirty="0"/>
          </a:p>
        </p:txBody>
      </p:sp>
      <p:graphicFrame>
        <p:nvGraphicFramePr>
          <p:cNvPr id="9" name="Table 8">
            <a:extLst>
              <a:ext uri="{FF2B5EF4-FFF2-40B4-BE49-F238E27FC236}">
                <a16:creationId xmlns:a16="http://schemas.microsoft.com/office/drawing/2014/main" id="{A9A813F2-AA08-D7C7-8CEC-99D36847672B}"/>
              </a:ext>
            </a:extLst>
          </p:cNvPr>
          <p:cNvGraphicFramePr>
            <a:graphicFrameLocks noGrp="1"/>
          </p:cNvGraphicFramePr>
          <p:nvPr>
            <p:extLst>
              <p:ext uri="{D42A27DB-BD31-4B8C-83A1-F6EECF244321}">
                <p14:modId xmlns:p14="http://schemas.microsoft.com/office/powerpoint/2010/main" val="2164661592"/>
              </p:ext>
            </p:extLst>
          </p:nvPr>
        </p:nvGraphicFramePr>
        <p:xfrm>
          <a:off x="4916130" y="125294"/>
          <a:ext cx="6511434" cy="6605266"/>
        </p:xfrm>
        <a:graphic>
          <a:graphicData uri="http://schemas.openxmlformats.org/drawingml/2006/table">
            <a:tbl>
              <a:tblPr/>
              <a:tblGrid>
                <a:gridCol w="3633498">
                  <a:extLst>
                    <a:ext uri="{9D8B030D-6E8A-4147-A177-3AD203B41FA5}">
                      <a16:colId xmlns:a16="http://schemas.microsoft.com/office/drawing/2014/main" val="2163180502"/>
                    </a:ext>
                  </a:extLst>
                </a:gridCol>
                <a:gridCol w="2877936">
                  <a:extLst>
                    <a:ext uri="{9D8B030D-6E8A-4147-A177-3AD203B41FA5}">
                      <a16:colId xmlns:a16="http://schemas.microsoft.com/office/drawing/2014/main" val="538523389"/>
                    </a:ext>
                  </a:extLst>
                </a:gridCol>
              </a:tblGrid>
              <a:tr h="252871">
                <a:tc>
                  <a:txBody>
                    <a:bodyPr/>
                    <a:lstStyle/>
                    <a:p>
                      <a:pPr algn="ctr" fontAlgn="base">
                        <a:lnSpc>
                          <a:spcPts val="1950"/>
                        </a:lnSpc>
                      </a:pPr>
                      <a:r>
                        <a:rPr lang="en-US" sz="1000" b="1" i="0" u="none" strike="noStrike" dirty="0">
                          <a:solidFill>
                            <a:srgbClr val="FFFFFF"/>
                          </a:solidFill>
                          <a:effectLst/>
                          <a:latin typeface="Arial" panose="020B0604020202020204" pitchFamily="34" charset="0"/>
                        </a:rPr>
                        <a:t>Site</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C7BA1"/>
                    </a:solidFill>
                  </a:tcPr>
                </a:tc>
                <a:tc>
                  <a:txBody>
                    <a:bodyPr/>
                    <a:lstStyle/>
                    <a:p>
                      <a:pPr algn="ctr" fontAlgn="base">
                        <a:lnSpc>
                          <a:spcPts val="1950"/>
                        </a:lnSpc>
                      </a:pPr>
                      <a:r>
                        <a:rPr lang="en-US" sz="1000" b="1" i="0" u="none" strike="noStrike">
                          <a:solidFill>
                            <a:srgbClr val="FFFFFF"/>
                          </a:solidFill>
                          <a:effectLst/>
                          <a:latin typeface="Arial" panose="020B0604020202020204" pitchFamily="34" charset="0"/>
                        </a:rPr>
                        <a:t>City</a:t>
                      </a:r>
                      <a:endParaRPr lang="en-US" sz="1050" b="1" i="0">
                        <a:solidFill>
                          <a:srgbClr val="000000"/>
                        </a:solidFill>
                        <a:effectLst/>
                      </a:endParaRPr>
                    </a:p>
                  </a:txBody>
                  <a:tcPr marL="46345" marR="46345" marT="23172" marB="23172"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C7BA1"/>
                    </a:solidFill>
                  </a:tcPr>
                </a:tc>
                <a:extLst>
                  <a:ext uri="{0D108BD9-81ED-4DB2-BD59-A6C34878D82A}">
                    <a16:rowId xmlns:a16="http://schemas.microsoft.com/office/drawing/2014/main" val="1618599070"/>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Sam Nunn</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Atlanta, GA</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2980374"/>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John W. McCormack</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Boston, MA</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85138800"/>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Thomas P. O'Neill Jr.</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Boston, MA</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912770"/>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Claude Pepper</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DEDED"/>
                    </a:solidFill>
                  </a:tcPr>
                </a:tc>
                <a:tc>
                  <a:txBody>
                    <a:bodyPr/>
                    <a:lstStyle/>
                    <a:p>
                      <a:pPr algn="l" fontAlgn="base">
                        <a:lnSpc>
                          <a:spcPts val="1650"/>
                        </a:lnSpc>
                      </a:pPr>
                      <a:r>
                        <a:rPr lang="en-US" sz="900" b="1" i="0" u="none" strike="noStrike">
                          <a:solidFill>
                            <a:srgbClr val="131E29"/>
                          </a:solidFill>
                          <a:effectLst/>
                          <a:latin typeface="Arial" panose="020B0604020202020204" pitchFamily="34" charset="0"/>
                        </a:rPr>
                        <a:t>Miami, FL</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823843101"/>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New LA FBI Site</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Los Angeles, CA</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5021936"/>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New VA State Lease</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DEDED"/>
                    </a:solid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Los Angeles, CA</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834827451"/>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4000 Masthead</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900" b="1" i="0" u="none" strike="noStrike">
                          <a:solidFill>
                            <a:srgbClr val="131E29"/>
                          </a:solidFill>
                          <a:effectLst/>
                          <a:latin typeface="Arial" panose="020B0604020202020204" pitchFamily="34" charset="0"/>
                        </a:rPr>
                        <a:t>Albuquerque, NM</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9402772"/>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JFK Federal</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Boston, MA</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6279133"/>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CPT JF Williams</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900" b="1" i="0" u="none" strike="noStrike">
                          <a:solidFill>
                            <a:srgbClr val="131E29"/>
                          </a:solidFill>
                          <a:effectLst/>
                          <a:latin typeface="Arial" panose="020B0604020202020204" pitchFamily="34" charset="0"/>
                        </a:rPr>
                        <a:t>Boston, MA</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1001189"/>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Lipinski Building</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Chicago, IL</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1079696"/>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Martin Luther King JR Federal Building</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Atlanta, GA</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5366809"/>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Peachtree Summit</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900" b="1" i="0" u="none" strike="noStrike">
                          <a:solidFill>
                            <a:srgbClr val="131E29"/>
                          </a:solidFill>
                          <a:effectLst/>
                          <a:latin typeface="Arial" panose="020B0604020202020204" pitchFamily="34" charset="0"/>
                        </a:rPr>
                        <a:t>Atlanta, GA</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596703396"/>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IRS Service Center</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Atlanta, GA</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9030621"/>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IRS Annex</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900" b="1" i="0" u="none" strike="noStrike">
                          <a:solidFill>
                            <a:srgbClr val="131E29"/>
                          </a:solidFill>
                          <a:effectLst/>
                          <a:latin typeface="Arial" panose="020B0604020202020204" pitchFamily="34" charset="0"/>
                        </a:rPr>
                        <a:t>Atlanta, GA</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81479470"/>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Brickell Building</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Miami, FL</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1689044"/>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3900 Masthead</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900" b="1" i="0" u="none" strike="noStrike">
                          <a:solidFill>
                            <a:srgbClr val="131E29"/>
                          </a:solidFill>
                          <a:effectLst/>
                          <a:latin typeface="Arial" panose="020B0604020202020204" pitchFamily="34" charset="0"/>
                        </a:rPr>
                        <a:t>Albuquerque, NM</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53930363"/>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R3 Forestry ServiceRegional Office</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Albuquerque, NM</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1294788"/>
                  </a:ext>
                </a:extLst>
              </a:tr>
              <a:tr h="222257">
                <a:tc>
                  <a:txBody>
                    <a:bodyPr/>
                    <a:lstStyle/>
                    <a:p>
                      <a:pPr algn="l" fontAlgn="base">
                        <a:lnSpc>
                          <a:spcPts val="1650"/>
                        </a:lnSpc>
                      </a:pPr>
                      <a:r>
                        <a:rPr lang="en-US" sz="900" b="1" i="0" u="none" strike="noStrike">
                          <a:solidFill>
                            <a:srgbClr val="000000"/>
                          </a:solidFill>
                          <a:effectLst/>
                          <a:latin typeface="Arial" panose="020B0604020202020204" pitchFamily="34" charset="0"/>
                        </a:rPr>
                        <a:t>Wilshire Federal Building</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Los Angeles, CA</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75009077"/>
                  </a:ext>
                </a:extLst>
              </a:tr>
              <a:tr h="222257">
                <a:tc>
                  <a:txBody>
                    <a:bodyPr/>
                    <a:lstStyle/>
                    <a:p>
                      <a:pPr algn="l" fontAlgn="base">
                        <a:lnSpc>
                          <a:spcPts val="1650"/>
                        </a:lnSpc>
                      </a:pPr>
                      <a:r>
                        <a:rPr lang="en-US" sz="900" b="1" i="0" u="none" strike="noStrike">
                          <a:solidFill>
                            <a:srgbClr val="000000"/>
                          </a:solidFill>
                          <a:effectLst/>
                          <a:latin typeface="Arial" panose="020B0604020202020204" pitchFamily="34" charset="0"/>
                        </a:rPr>
                        <a:t>San Antonio Federal Building</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900" b="1" i="0" u="none" strike="noStrike">
                          <a:solidFill>
                            <a:srgbClr val="131E29"/>
                          </a:solidFill>
                          <a:effectLst/>
                          <a:latin typeface="Arial" panose="020B0604020202020204" pitchFamily="34" charset="0"/>
                        </a:rPr>
                        <a:t>San Antonio, TX</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9959862"/>
                  </a:ext>
                </a:extLst>
              </a:tr>
              <a:tr h="222257">
                <a:tc>
                  <a:txBody>
                    <a:bodyPr/>
                    <a:lstStyle/>
                    <a:p>
                      <a:pPr algn="l" fontAlgn="base">
                        <a:lnSpc>
                          <a:spcPts val="1650"/>
                        </a:lnSpc>
                      </a:pPr>
                      <a:r>
                        <a:rPr lang="en-US" sz="900" b="1" i="0" u="none" strike="noStrike">
                          <a:solidFill>
                            <a:srgbClr val="000000"/>
                          </a:solidFill>
                          <a:effectLst/>
                          <a:latin typeface="Arial" panose="020B0604020202020204" pitchFamily="34" charset="0"/>
                        </a:rPr>
                        <a:t>LaBranch Federal Building</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Houston, TX</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895396734"/>
                  </a:ext>
                </a:extLst>
              </a:tr>
              <a:tr h="268879">
                <a:tc>
                  <a:txBody>
                    <a:bodyPr/>
                    <a:lstStyle/>
                    <a:p>
                      <a:pPr algn="l" fontAlgn="base">
                        <a:lnSpc>
                          <a:spcPts val="1650"/>
                        </a:lnSpc>
                      </a:pPr>
                      <a:r>
                        <a:rPr lang="en-US" sz="900" b="1" i="0" u="none" strike="noStrike">
                          <a:solidFill>
                            <a:srgbClr val="000000"/>
                          </a:solidFill>
                          <a:effectLst/>
                          <a:latin typeface="Arial" panose="020B0604020202020204" pitchFamily="34" charset="0"/>
                        </a:rPr>
                        <a:t>Huntsville US Courthouse and Post Office</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Huntsville, AB</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418220"/>
                  </a:ext>
                </a:extLst>
              </a:tr>
              <a:tr h="222257">
                <a:tc>
                  <a:txBody>
                    <a:bodyPr/>
                    <a:lstStyle/>
                    <a:p>
                      <a:pPr algn="l" fontAlgn="base">
                        <a:lnSpc>
                          <a:spcPts val="1650"/>
                        </a:lnSpc>
                      </a:pPr>
                      <a:r>
                        <a:rPr lang="en-US" sz="900" b="1" i="0" u="none" strike="noStrike">
                          <a:solidFill>
                            <a:srgbClr val="000000"/>
                          </a:solidFill>
                          <a:effectLst/>
                          <a:latin typeface="Arial" panose="020B0604020202020204" pitchFamily="34" charset="0"/>
                        </a:rPr>
                        <a:t>Joel W. Solomon Federal Building</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900" b="1" i="0" u="none" strike="noStrike">
                          <a:solidFill>
                            <a:srgbClr val="131E29"/>
                          </a:solidFill>
                          <a:effectLst/>
                          <a:latin typeface="Arial" panose="020B0604020202020204" pitchFamily="34" charset="0"/>
                        </a:rPr>
                        <a:t>Chattanooga, TN</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542315906"/>
                  </a:ext>
                </a:extLst>
              </a:tr>
              <a:tr h="222257">
                <a:tc>
                  <a:txBody>
                    <a:bodyPr/>
                    <a:lstStyle/>
                    <a:p>
                      <a:pPr algn="l" fontAlgn="base">
                        <a:lnSpc>
                          <a:spcPts val="1650"/>
                        </a:lnSpc>
                      </a:pPr>
                      <a:r>
                        <a:rPr lang="en-US" sz="900" b="1" i="0" u="none" strike="noStrike">
                          <a:solidFill>
                            <a:srgbClr val="000000"/>
                          </a:solidFill>
                          <a:effectLst/>
                          <a:latin typeface="Arial" panose="020B0604020202020204" pitchFamily="34" charset="0"/>
                        </a:rPr>
                        <a:t>Estes Kefauver Courthouse and Annex</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Nashville, TN</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240161"/>
                  </a:ext>
                </a:extLst>
              </a:tr>
              <a:tr h="338833">
                <a:tc>
                  <a:txBody>
                    <a:bodyPr/>
                    <a:lstStyle/>
                    <a:p>
                      <a:pPr algn="l" fontAlgn="base">
                        <a:lnSpc>
                          <a:spcPts val="1650"/>
                        </a:lnSpc>
                      </a:pPr>
                      <a:r>
                        <a:rPr lang="en-US" sz="900" b="1" i="0" u="none" strike="noStrike">
                          <a:solidFill>
                            <a:srgbClr val="131E29"/>
                          </a:solidFill>
                          <a:effectLst/>
                          <a:latin typeface="Arial" panose="020B0604020202020204" pitchFamily="34" charset="0"/>
                        </a:rPr>
                        <a:t>Ft. Lauderdale Post Office and Courthouse</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Ft. Lauderdale, FL</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76314750"/>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8300 Ward Parkway</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Kansas City, MO</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5835381"/>
                  </a:ext>
                </a:extLst>
              </a:tr>
              <a:tr h="222257">
                <a:tc>
                  <a:txBody>
                    <a:bodyPr/>
                    <a:lstStyle/>
                    <a:p>
                      <a:pPr algn="l" fontAlgn="base">
                        <a:lnSpc>
                          <a:spcPts val="1650"/>
                        </a:lnSpc>
                      </a:pPr>
                      <a:r>
                        <a:rPr lang="en-US" sz="900" b="1" i="0" u="none" strike="noStrike">
                          <a:solidFill>
                            <a:srgbClr val="131E29"/>
                          </a:solidFill>
                          <a:effectLst/>
                          <a:latin typeface="Arial" panose="020B0604020202020204" pitchFamily="34" charset="0"/>
                        </a:rPr>
                        <a:t>SEC Regional (33 Arch)</a:t>
                      </a:r>
                      <a:endParaRPr lang="en-US" sz="1050" b="1" i="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900" b="1" i="0" u="none" strike="noStrike" dirty="0">
                          <a:solidFill>
                            <a:srgbClr val="131E29"/>
                          </a:solidFill>
                          <a:effectLst/>
                          <a:latin typeface="Arial" panose="020B0604020202020204" pitchFamily="34" charset="0"/>
                        </a:rPr>
                        <a:t>Boston, MA</a:t>
                      </a:r>
                      <a:endParaRPr lang="en-US" sz="1050" b="1" i="0" dirty="0">
                        <a:solidFill>
                          <a:srgbClr val="000000"/>
                        </a:solidFill>
                        <a:effectLst/>
                      </a:endParaRPr>
                    </a:p>
                  </a:txBody>
                  <a:tcPr marL="46345" marR="46345" marT="23172" marB="231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29786494"/>
                  </a:ext>
                </a:extLst>
              </a:tr>
            </a:tbl>
          </a:graphicData>
        </a:graphic>
      </p:graphicFrame>
      <p:sp>
        <p:nvSpPr>
          <p:cNvPr id="11" name="Rectangle 3">
            <a:extLst>
              <a:ext uri="{FF2B5EF4-FFF2-40B4-BE49-F238E27FC236}">
                <a16:creationId xmlns:a16="http://schemas.microsoft.com/office/drawing/2014/main" id="{24EF9E92-78E7-141A-DF40-DF6227B69FD5}"/>
              </a:ext>
            </a:extLst>
          </p:cNvPr>
          <p:cNvSpPr>
            <a:spLocks noChangeArrowheads="1"/>
          </p:cNvSpPr>
          <p:nvPr/>
        </p:nvSpPr>
        <p:spPr bwMode="auto">
          <a:xfrm>
            <a:off x="4614863" y="638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057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C92B26-8AFD-9D69-4A64-184DA622318A}"/>
              </a:ext>
            </a:extLst>
          </p:cNvPr>
          <p:cNvPicPr>
            <a:picLocks noChangeAspect="1"/>
          </p:cNvPicPr>
          <p:nvPr/>
        </p:nvPicPr>
        <p:blipFill>
          <a:blip r:embed="rId3"/>
          <a:stretch>
            <a:fillRect/>
          </a:stretch>
        </p:blipFill>
        <p:spPr>
          <a:xfrm>
            <a:off x="9983251" y="26855"/>
            <a:ext cx="2034484" cy="486163"/>
          </a:xfrm>
          <a:prstGeom prst="rect">
            <a:avLst/>
          </a:prstGeom>
        </p:spPr>
      </p:pic>
      <p:sp>
        <p:nvSpPr>
          <p:cNvPr id="6" name="Title 1">
            <a:extLst>
              <a:ext uri="{FF2B5EF4-FFF2-40B4-BE49-F238E27FC236}">
                <a16:creationId xmlns:a16="http://schemas.microsoft.com/office/drawing/2014/main" id="{FCCFC3FF-DB8C-D728-685F-16D3E0618B54}"/>
              </a:ext>
            </a:extLst>
          </p:cNvPr>
          <p:cNvSpPr txBox="1">
            <a:spLocks/>
          </p:cNvSpPr>
          <p:nvPr/>
        </p:nvSpPr>
        <p:spPr>
          <a:xfrm>
            <a:off x="135213" y="153569"/>
            <a:ext cx="11293786" cy="479503"/>
          </a:xfrm>
          <a:prstGeom prst="rect">
            <a:avLst/>
          </a:prstGeom>
          <a:ln>
            <a:noFill/>
          </a:ln>
        </p:spPr>
        <p:txBody>
          <a:bodyPr vert="horz" lIns="0" tIns="0" rIns="0" bIns="0" rtlCol="0" anchor="t" anchorCtr="0">
            <a:noAutofit/>
          </a:bodyPr>
          <a:lstStyle>
            <a:lvl1pPr algn="l" defTabSz="914377" rtl="0" eaLnBrk="1" latinLnBrk="0" hangingPunct="1">
              <a:lnSpc>
                <a:spcPct val="100000"/>
              </a:lnSpc>
              <a:spcBef>
                <a:spcPct val="0"/>
              </a:spcBef>
              <a:buNone/>
              <a:defRPr sz="3000" b="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8475E"/>
                </a:solidFill>
                <a:effectLst/>
                <a:uLnTx/>
                <a:uFillTx/>
                <a:latin typeface="Arial"/>
                <a:ea typeface="+mj-ea"/>
                <a:cs typeface="+mj-cs"/>
              </a:rPr>
              <a:t>PBRB </a:t>
            </a:r>
            <a:r>
              <a:rPr lang="en-US" sz="2400" b="1" dirty="0">
                <a:solidFill>
                  <a:srgbClr val="08475E"/>
                </a:solidFill>
                <a:latin typeface="Arial"/>
              </a:rPr>
              <a:t>Evaluation of Federal Buildings in the National Capital Region</a:t>
            </a:r>
          </a:p>
        </p:txBody>
      </p:sp>
      <p:grpSp>
        <p:nvGrpSpPr>
          <p:cNvPr id="2" name="Group 1">
            <a:extLst>
              <a:ext uri="{FF2B5EF4-FFF2-40B4-BE49-F238E27FC236}">
                <a16:creationId xmlns:a16="http://schemas.microsoft.com/office/drawing/2014/main" id="{77792004-E227-EAC7-6CE7-D175A77DFFEF}"/>
              </a:ext>
            </a:extLst>
          </p:cNvPr>
          <p:cNvGrpSpPr/>
          <p:nvPr/>
        </p:nvGrpSpPr>
        <p:grpSpPr>
          <a:xfrm>
            <a:off x="165411" y="875593"/>
            <a:ext cx="11817737" cy="5787419"/>
            <a:chOff x="165411" y="875593"/>
            <a:chExt cx="11817737" cy="5787419"/>
          </a:xfrm>
        </p:grpSpPr>
        <p:pic>
          <p:nvPicPr>
            <p:cNvPr id="90" name="Picture 89">
              <a:extLst>
                <a:ext uri="{FF2B5EF4-FFF2-40B4-BE49-F238E27FC236}">
                  <a16:creationId xmlns:a16="http://schemas.microsoft.com/office/drawing/2014/main" id="{59897529-BF38-4E33-2546-7A01D8DAA5EE}"/>
                </a:ext>
              </a:extLst>
            </p:cNvPr>
            <p:cNvPicPr>
              <a:picLocks noChangeAspect="1"/>
            </p:cNvPicPr>
            <p:nvPr/>
          </p:nvPicPr>
          <p:blipFill rotWithShape="1">
            <a:blip r:embed="rId4"/>
            <a:srcRect l="4362" t="568"/>
            <a:stretch/>
          </p:blipFill>
          <p:spPr>
            <a:xfrm>
              <a:off x="165411" y="875593"/>
              <a:ext cx="11660188" cy="5787419"/>
            </a:xfrm>
            <a:prstGeom prst="rect">
              <a:avLst/>
            </a:prstGeom>
            <a:ln>
              <a:solidFill>
                <a:srgbClr val="C00000"/>
              </a:solidFill>
            </a:ln>
          </p:spPr>
        </p:pic>
        <p:sp>
          <p:nvSpPr>
            <p:cNvPr id="105" name="TextBox 104">
              <a:extLst>
                <a:ext uri="{FF2B5EF4-FFF2-40B4-BE49-F238E27FC236}">
                  <a16:creationId xmlns:a16="http://schemas.microsoft.com/office/drawing/2014/main" id="{52B3B17A-A1A3-63F1-8042-F5DFF2FA0B34}"/>
                </a:ext>
              </a:extLst>
            </p:cNvPr>
            <p:cNvSpPr txBox="1"/>
            <p:nvPr/>
          </p:nvSpPr>
          <p:spPr>
            <a:xfrm>
              <a:off x="10066438" y="1951024"/>
              <a:ext cx="533960" cy="2719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Perkins Building</a:t>
              </a:r>
            </a:p>
          </p:txBody>
        </p:sp>
        <p:sp>
          <p:nvSpPr>
            <p:cNvPr id="114" name="TextBox 113">
              <a:extLst>
                <a:ext uri="{FF2B5EF4-FFF2-40B4-BE49-F238E27FC236}">
                  <a16:creationId xmlns:a16="http://schemas.microsoft.com/office/drawing/2014/main" id="{E0157041-1FE7-C5B4-357D-DC144CA8ED41}"/>
                </a:ext>
              </a:extLst>
            </p:cNvPr>
            <p:cNvSpPr txBox="1"/>
            <p:nvPr/>
          </p:nvSpPr>
          <p:spPr>
            <a:xfrm>
              <a:off x="1439585" y="960503"/>
              <a:ext cx="603684" cy="2719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1800 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Street</a:t>
              </a:r>
            </a:p>
          </p:txBody>
        </p:sp>
        <p:sp>
          <p:nvSpPr>
            <p:cNvPr id="117" name="TextBox 116">
              <a:extLst>
                <a:ext uri="{FF2B5EF4-FFF2-40B4-BE49-F238E27FC236}">
                  <a16:creationId xmlns:a16="http://schemas.microsoft.com/office/drawing/2014/main" id="{2C86ACCD-18F8-130F-C389-0DE363DF2D16}"/>
                </a:ext>
              </a:extLst>
            </p:cNvPr>
            <p:cNvSpPr txBox="1"/>
            <p:nvPr/>
          </p:nvSpPr>
          <p:spPr>
            <a:xfrm>
              <a:off x="9633392" y="4238789"/>
              <a:ext cx="635287" cy="2719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Cohen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 Building</a:t>
              </a:r>
            </a:p>
          </p:txBody>
        </p:sp>
        <p:sp>
          <p:nvSpPr>
            <p:cNvPr id="12" name="Rectangle: Rounded Corners 11">
              <a:extLst>
                <a:ext uri="{FF2B5EF4-FFF2-40B4-BE49-F238E27FC236}">
                  <a16:creationId xmlns:a16="http://schemas.microsoft.com/office/drawing/2014/main" id="{FEEFD8E0-862A-99E0-2941-8077E9F60290}"/>
                </a:ext>
              </a:extLst>
            </p:cNvPr>
            <p:cNvSpPr/>
            <p:nvPr/>
          </p:nvSpPr>
          <p:spPr>
            <a:xfrm>
              <a:off x="10257430" y="902682"/>
              <a:ext cx="1558340" cy="1048342"/>
            </a:xfrm>
            <a:prstGeom prst="round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E17607F5-7770-2AFF-732B-B0124AAC7E3D}"/>
                </a:ext>
              </a:extLst>
            </p:cNvPr>
            <p:cNvSpPr/>
            <p:nvPr/>
          </p:nvSpPr>
          <p:spPr>
            <a:xfrm>
              <a:off x="10341061" y="978005"/>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82E3D41D-2454-7750-D047-4F236CA1ACA0}"/>
                </a:ext>
              </a:extLst>
            </p:cNvPr>
            <p:cNvSpPr txBox="1"/>
            <p:nvPr/>
          </p:nvSpPr>
          <p:spPr>
            <a:xfrm>
              <a:off x="10844553" y="978005"/>
              <a:ext cx="900725" cy="27197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Opportunity Properties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&amp; Areas </a:t>
              </a:r>
              <a:r>
                <a:rPr kumimoji="0" lang="en-US" sz="1000" b="1" i="0" u="none" strike="noStrike" kern="1200" cap="none" spc="0" normalizeH="0" baseline="0" noProof="0" dirty="0">
                  <a:ln>
                    <a:noFill/>
                  </a:ln>
                  <a:solidFill>
                    <a:srgbClr val="FF0000"/>
                  </a:solidFill>
                  <a:effectLst/>
                  <a:uLnTx/>
                  <a:uFillTx/>
                  <a:latin typeface="Arial"/>
                  <a:ea typeface="+mn-ea"/>
                  <a:cs typeface="+mn-cs"/>
                </a:rPr>
                <a:t>(Consolidation or Disposition)</a:t>
              </a:r>
            </a:p>
          </p:txBody>
        </p:sp>
        <p:sp>
          <p:nvSpPr>
            <p:cNvPr id="19" name="Oval 18">
              <a:extLst>
                <a:ext uri="{FF2B5EF4-FFF2-40B4-BE49-F238E27FC236}">
                  <a16:creationId xmlns:a16="http://schemas.microsoft.com/office/drawing/2014/main" id="{2C493E26-D361-C1D7-D0FF-F4F752323654}"/>
                </a:ext>
              </a:extLst>
            </p:cNvPr>
            <p:cNvSpPr/>
            <p:nvPr/>
          </p:nvSpPr>
          <p:spPr>
            <a:xfrm>
              <a:off x="9888638" y="5209278"/>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528DAB8F-64B2-CCD0-2A7A-4F6DE8481566}"/>
                </a:ext>
              </a:extLst>
            </p:cNvPr>
            <p:cNvSpPr txBox="1"/>
            <p:nvPr/>
          </p:nvSpPr>
          <p:spPr>
            <a:xfrm>
              <a:off x="9795110" y="5592297"/>
              <a:ext cx="635287" cy="2719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Mary Switzer Building</a:t>
              </a:r>
            </a:p>
          </p:txBody>
        </p:sp>
        <p:sp>
          <p:nvSpPr>
            <p:cNvPr id="21" name="TextBox 20">
              <a:extLst>
                <a:ext uri="{FF2B5EF4-FFF2-40B4-BE49-F238E27FC236}">
                  <a16:creationId xmlns:a16="http://schemas.microsoft.com/office/drawing/2014/main" id="{77CEAD2D-056D-61CC-D069-72CB73B8597E}"/>
                </a:ext>
              </a:extLst>
            </p:cNvPr>
            <p:cNvSpPr txBox="1"/>
            <p:nvPr/>
          </p:nvSpPr>
          <p:spPr>
            <a:xfrm>
              <a:off x="8003991" y="5849883"/>
              <a:ext cx="635287" cy="42787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Robert Weaver Building</a:t>
              </a:r>
            </a:p>
          </p:txBody>
        </p:sp>
        <p:sp>
          <p:nvSpPr>
            <p:cNvPr id="22" name="TextBox 21">
              <a:extLst>
                <a:ext uri="{FF2B5EF4-FFF2-40B4-BE49-F238E27FC236}">
                  <a16:creationId xmlns:a16="http://schemas.microsoft.com/office/drawing/2014/main" id="{6E86B227-1A38-3995-8D2F-8B59773C6EFC}"/>
                </a:ext>
              </a:extLst>
            </p:cNvPr>
            <p:cNvSpPr txBox="1"/>
            <p:nvPr/>
          </p:nvSpPr>
          <p:spPr>
            <a:xfrm>
              <a:off x="188099" y="1257829"/>
              <a:ext cx="861734" cy="23841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Nebraska Ave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Complex</a:t>
              </a:r>
            </a:p>
          </p:txBody>
        </p:sp>
        <p:sp>
          <p:nvSpPr>
            <p:cNvPr id="9" name="Oval 8">
              <a:extLst>
                <a:ext uri="{FF2B5EF4-FFF2-40B4-BE49-F238E27FC236}">
                  <a16:creationId xmlns:a16="http://schemas.microsoft.com/office/drawing/2014/main" id="{E5CE04A8-2E4E-165F-0093-0B4E96751A43}"/>
                </a:ext>
              </a:extLst>
            </p:cNvPr>
            <p:cNvSpPr/>
            <p:nvPr/>
          </p:nvSpPr>
          <p:spPr>
            <a:xfrm>
              <a:off x="199821" y="912130"/>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6" name="Straight Arrow Connector 25">
              <a:extLst>
                <a:ext uri="{FF2B5EF4-FFF2-40B4-BE49-F238E27FC236}">
                  <a16:creationId xmlns:a16="http://schemas.microsoft.com/office/drawing/2014/main" id="{373E0944-FDB4-B45A-41C2-E500E8E12F29}"/>
                </a:ext>
              </a:extLst>
            </p:cNvPr>
            <p:cNvCxnSpPr/>
            <p:nvPr/>
          </p:nvCxnSpPr>
          <p:spPr>
            <a:xfrm flipH="1" flipV="1">
              <a:off x="261853" y="961605"/>
              <a:ext cx="213064" cy="2240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9A9A4BB2-D753-6176-D913-D626D3CC3EFE}"/>
                </a:ext>
              </a:extLst>
            </p:cNvPr>
            <p:cNvSpPr/>
            <p:nvPr/>
          </p:nvSpPr>
          <p:spPr>
            <a:xfrm>
              <a:off x="1072521" y="921372"/>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Oval 34">
              <a:extLst>
                <a:ext uri="{FF2B5EF4-FFF2-40B4-BE49-F238E27FC236}">
                  <a16:creationId xmlns:a16="http://schemas.microsoft.com/office/drawing/2014/main" id="{8F45C85F-9D16-2F06-C59F-D4F0DEA4EB39}"/>
                </a:ext>
              </a:extLst>
            </p:cNvPr>
            <p:cNvSpPr/>
            <p:nvPr/>
          </p:nvSpPr>
          <p:spPr>
            <a:xfrm>
              <a:off x="10155618" y="2249752"/>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Oval 40">
              <a:extLst>
                <a:ext uri="{FF2B5EF4-FFF2-40B4-BE49-F238E27FC236}">
                  <a16:creationId xmlns:a16="http://schemas.microsoft.com/office/drawing/2014/main" id="{03B7FBA4-1049-0AC4-56AA-B66DE6DA1622}"/>
                </a:ext>
              </a:extLst>
            </p:cNvPr>
            <p:cNvSpPr/>
            <p:nvPr/>
          </p:nvSpPr>
          <p:spPr>
            <a:xfrm>
              <a:off x="7621144" y="5881042"/>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Oval 41">
              <a:extLst>
                <a:ext uri="{FF2B5EF4-FFF2-40B4-BE49-F238E27FC236}">
                  <a16:creationId xmlns:a16="http://schemas.microsoft.com/office/drawing/2014/main" id="{FA607296-C7D6-1515-5A1F-AC1DEC0A25E6}"/>
                </a:ext>
              </a:extLst>
            </p:cNvPr>
            <p:cNvSpPr/>
            <p:nvPr/>
          </p:nvSpPr>
          <p:spPr>
            <a:xfrm>
              <a:off x="9802077" y="4585632"/>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Oval 2">
              <a:extLst>
                <a:ext uri="{FF2B5EF4-FFF2-40B4-BE49-F238E27FC236}">
                  <a16:creationId xmlns:a16="http://schemas.microsoft.com/office/drawing/2014/main" id="{2A722F89-11A9-B17D-A0F0-53FB1A737ED8}"/>
                </a:ext>
              </a:extLst>
            </p:cNvPr>
            <p:cNvSpPr/>
            <p:nvPr/>
          </p:nvSpPr>
          <p:spPr>
            <a:xfrm>
              <a:off x="10502476" y="4679561"/>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EB7E061B-AB22-77E9-8E3F-8A5295A78760}"/>
                </a:ext>
              </a:extLst>
            </p:cNvPr>
            <p:cNvSpPr txBox="1"/>
            <p:nvPr/>
          </p:nvSpPr>
          <p:spPr>
            <a:xfrm>
              <a:off x="10351815" y="4282705"/>
              <a:ext cx="635287" cy="2719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131E29"/>
                  </a:solidFill>
                  <a:latin typeface="Arial"/>
                </a:rPr>
                <a:t>Humphrey</a:t>
              </a:r>
              <a:endParaRPr kumimoji="0" lang="en-US" sz="1000" b="1" i="0" u="none" strike="noStrike" kern="1200" cap="none" spc="0" normalizeH="0" baseline="0" noProof="0" dirty="0">
                <a:ln>
                  <a:noFill/>
                </a:ln>
                <a:solidFill>
                  <a:srgbClr val="131E29"/>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 Building</a:t>
              </a:r>
            </a:p>
          </p:txBody>
        </p:sp>
        <p:sp>
          <p:nvSpPr>
            <p:cNvPr id="46" name="TextBox 45">
              <a:extLst>
                <a:ext uri="{FF2B5EF4-FFF2-40B4-BE49-F238E27FC236}">
                  <a16:creationId xmlns:a16="http://schemas.microsoft.com/office/drawing/2014/main" id="{69C3245E-DDD1-F0AA-A376-5C3F01AFBE4A}"/>
                </a:ext>
              </a:extLst>
            </p:cNvPr>
            <p:cNvSpPr txBox="1"/>
            <p:nvPr/>
          </p:nvSpPr>
          <p:spPr>
            <a:xfrm>
              <a:off x="10325837" y="1771266"/>
              <a:ext cx="1657311" cy="25185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FF0000"/>
                  </a:solidFill>
                  <a:effectLst/>
                  <a:uLnTx/>
                  <a:uFillTx/>
                  <a:latin typeface="Arial"/>
                  <a:ea typeface="+mn-ea"/>
                  <a:cs typeface="+mn-cs"/>
                </a:rPr>
                <a:t>Phasing to be determined </a:t>
              </a:r>
            </a:p>
          </p:txBody>
        </p:sp>
        <p:sp>
          <p:nvSpPr>
            <p:cNvPr id="23" name="TextBox 22">
              <a:extLst>
                <a:ext uri="{FF2B5EF4-FFF2-40B4-BE49-F238E27FC236}">
                  <a16:creationId xmlns:a16="http://schemas.microsoft.com/office/drawing/2014/main" id="{F6CA0BCC-3638-C7A1-15DC-7DFDD5610AE4}"/>
                </a:ext>
              </a:extLst>
            </p:cNvPr>
            <p:cNvSpPr txBox="1"/>
            <p:nvPr/>
          </p:nvSpPr>
          <p:spPr>
            <a:xfrm>
              <a:off x="5960129" y="5616021"/>
              <a:ext cx="1324562" cy="738664"/>
            </a:xfrm>
            <a:prstGeom prst="rect">
              <a:avLst/>
            </a:prstGeom>
            <a:solidFill>
              <a:schemeClr val="bg1">
                <a:alpha val="50000"/>
              </a:schemeClr>
            </a:solidFill>
          </p:spPr>
          <p:txBody>
            <a:bodyPr wrap="square" rtlCol="0">
              <a:spAutoFit/>
            </a:bodyPr>
            <a:lstStyle>
              <a:defPPr>
                <a:defRPr lang="en-US"/>
              </a:defPPr>
              <a:lvl1pPr algn="ctr">
                <a:defRPr sz="1400" b="1">
                  <a:solidFill>
                    <a:schemeClr val="accent1">
                      <a:lumMod val="75000"/>
                    </a:schemeClr>
                  </a:solidFill>
                </a:defRPr>
              </a:lvl1pPr>
            </a:lstStyle>
            <a:p>
              <a:r>
                <a:rPr lang="en-US" dirty="0"/>
                <a:t>Forrestal – potential catalyst</a:t>
              </a:r>
            </a:p>
          </p:txBody>
        </p:sp>
        <p:sp>
          <p:nvSpPr>
            <p:cNvPr id="49" name="Freeform: Shape 48">
              <a:extLst>
                <a:ext uri="{FF2B5EF4-FFF2-40B4-BE49-F238E27FC236}">
                  <a16:creationId xmlns:a16="http://schemas.microsoft.com/office/drawing/2014/main" id="{F030A1BB-50D4-CE7D-530E-B06EB91A103D}"/>
                </a:ext>
              </a:extLst>
            </p:cNvPr>
            <p:cNvSpPr/>
            <p:nvPr/>
          </p:nvSpPr>
          <p:spPr>
            <a:xfrm>
              <a:off x="3860800" y="4341091"/>
              <a:ext cx="2022764" cy="1847273"/>
            </a:xfrm>
            <a:custGeom>
              <a:avLst/>
              <a:gdLst>
                <a:gd name="connsiteX0" fmla="*/ 64655 w 2022764"/>
                <a:gd name="connsiteY0" fmla="*/ 0 h 1847273"/>
                <a:gd name="connsiteX1" fmla="*/ 0 w 2022764"/>
                <a:gd name="connsiteY1" fmla="*/ 1551709 h 1847273"/>
                <a:gd name="connsiteX2" fmla="*/ 480291 w 2022764"/>
                <a:gd name="connsiteY2" fmla="*/ 1847273 h 1847273"/>
                <a:gd name="connsiteX3" fmla="*/ 2022764 w 2022764"/>
                <a:gd name="connsiteY3" fmla="*/ 1320800 h 1847273"/>
                <a:gd name="connsiteX4" fmla="*/ 2004291 w 2022764"/>
                <a:gd name="connsiteY4" fmla="*/ 101600 h 1847273"/>
                <a:gd name="connsiteX5" fmla="*/ 674255 w 2022764"/>
                <a:gd name="connsiteY5" fmla="*/ 120073 h 1847273"/>
                <a:gd name="connsiteX6" fmla="*/ 64655 w 2022764"/>
                <a:gd name="connsiteY6" fmla="*/ 0 h 184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2764" h="1847273">
                  <a:moveTo>
                    <a:pt x="64655" y="0"/>
                  </a:moveTo>
                  <a:lnTo>
                    <a:pt x="0" y="1551709"/>
                  </a:lnTo>
                  <a:lnTo>
                    <a:pt x="480291" y="1847273"/>
                  </a:lnTo>
                  <a:lnTo>
                    <a:pt x="2022764" y="1320800"/>
                  </a:lnTo>
                  <a:lnTo>
                    <a:pt x="2004291" y="101600"/>
                  </a:lnTo>
                  <a:lnTo>
                    <a:pt x="674255" y="120073"/>
                  </a:lnTo>
                  <a:lnTo>
                    <a:pt x="64655" y="0"/>
                  </a:lnTo>
                  <a:close/>
                </a:path>
              </a:pathLst>
            </a:custGeom>
            <a:solidFill>
              <a:schemeClr val="bg1">
                <a:alpha val="4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D2851E-E60F-5E25-6A28-110CFD5D13FC}"/>
                </a:ext>
              </a:extLst>
            </p:cNvPr>
            <p:cNvSpPr txBox="1"/>
            <p:nvPr/>
          </p:nvSpPr>
          <p:spPr>
            <a:xfrm>
              <a:off x="2753835" y="5908422"/>
              <a:ext cx="1324562" cy="738664"/>
            </a:xfrm>
            <a:prstGeom prst="rect">
              <a:avLst/>
            </a:prstGeom>
            <a:solidFill>
              <a:schemeClr val="bg1">
                <a:alpha val="50000"/>
              </a:schemeClr>
            </a:solidFill>
          </p:spPr>
          <p:txBody>
            <a:bodyPr wrap="square" rtlCol="0">
              <a:spAutoFit/>
            </a:bodyPr>
            <a:lstStyle>
              <a:defPPr>
                <a:defRPr lang="en-US"/>
              </a:defPPr>
              <a:lvl1pPr algn="ctr">
                <a:defRPr sz="1400" b="1">
                  <a:solidFill>
                    <a:schemeClr val="accent1">
                      <a:lumMod val="75000"/>
                    </a:schemeClr>
                  </a:solidFill>
                </a:defRPr>
              </a:lvl1pPr>
            </a:lstStyle>
            <a:p>
              <a:r>
                <a:rPr lang="en-US" dirty="0"/>
                <a:t>Southwest – potential mixed use </a:t>
              </a:r>
            </a:p>
          </p:txBody>
        </p:sp>
        <p:sp>
          <p:nvSpPr>
            <p:cNvPr id="103" name="Oval 102">
              <a:extLst>
                <a:ext uri="{FF2B5EF4-FFF2-40B4-BE49-F238E27FC236}">
                  <a16:creationId xmlns:a16="http://schemas.microsoft.com/office/drawing/2014/main" id="{6C02C4FC-B7FF-DFE2-5D1A-3B1F3B18E924}"/>
                </a:ext>
              </a:extLst>
            </p:cNvPr>
            <p:cNvSpPr/>
            <p:nvPr/>
          </p:nvSpPr>
          <p:spPr>
            <a:xfrm>
              <a:off x="5003918" y="4780396"/>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8" name="TextBox 107">
              <a:extLst>
                <a:ext uri="{FF2B5EF4-FFF2-40B4-BE49-F238E27FC236}">
                  <a16:creationId xmlns:a16="http://schemas.microsoft.com/office/drawing/2014/main" id="{284C8342-36D1-9CF1-4769-228B61EC2B9F}"/>
                </a:ext>
              </a:extLst>
            </p:cNvPr>
            <p:cNvSpPr txBox="1"/>
            <p:nvPr/>
          </p:nvSpPr>
          <p:spPr>
            <a:xfrm>
              <a:off x="3956452" y="3981003"/>
              <a:ext cx="544407" cy="2719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Yates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Building</a:t>
              </a:r>
            </a:p>
          </p:txBody>
        </p:sp>
        <p:sp>
          <p:nvSpPr>
            <p:cNvPr id="110" name="TextBox 109">
              <a:extLst>
                <a:ext uri="{FF2B5EF4-FFF2-40B4-BE49-F238E27FC236}">
                  <a16:creationId xmlns:a16="http://schemas.microsoft.com/office/drawing/2014/main" id="{A1EB735F-670B-D910-ECF3-8406AAB37998}"/>
                </a:ext>
              </a:extLst>
            </p:cNvPr>
            <p:cNvSpPr txBox="1"/>
            <p:nvPr/>
          </p:nvSpPr>
          <p:spPr>
            <a:xfrm>
              <a:off x="227239" y="1932196"/>
              <a:ext cx="746295" cy="2719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Roosevelt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Building</a:t>
              </a:r>
            </a:p>
          </p:txBody>
        </p:sp>
        <p:sp>
          <p:nvSpPr>
            <p:cNvPr id="8" name="TextBox 7">
              <a:extLst>
                <a:ext uri="{FF2B5EF4-FFF2-40B4-BE49-F238E27FC236}">
                  <a16:creationId xmlns:a16="http://schemas.microsoft.com/office/drawing/2014/main" id="{8C02B8BB-99B8-59F0-EC6B-5F867CFA8998}"/>
                </a:ext>
              </a:extLst>
            </p:cNvPr>
            <p:cNvSpPr txBox="1"/>
            <p:nvPr/>
          </p:nvSpPr>
          <p:spPr>
            <a:xfrm>
              <a:off x="3929302" y="5233983"/>
              <a:ext cx="544407" cy="2719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Liberty Loan</a:t>
              </a:r>
            </a:p>
          </p:txBody>
        </p:sp>
        <p:sp>
          <p:nvSpPr>
            <p:cNvPr id="30" name="Oval 29">
              <a:extLst>
                <a:ext uri="{FF2B5EF4-FFF2-40B4-BE49-F238E27FC236}">
                  <a16:creationId xmlns:a16="http://schemas.microsoft.com/office/drawing/2014/main" id="{AC6817F4-DB5A-A313-E776-F3E8DEF190CB}"/>
                </a:ext>
              </a:extLst>
            </p:cNvPr>
            <p:cNvSpPr/>
            <p:nvPr/>
          </p:nvSpPr>
          <p:spPr>
            <a:xfrm>
              <a:off x="454251" y="1577946"/>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Oval 33">
              <a:extLst>
                <a:ext uri="{FF2B5EF4-FFF2-40B4-BE49-F238E27FC236}">
                  <a16:creationId xmlns:a16="http://schemas.microsoft.com/office/drawing/2014/main" id="{C399ED35-475C-F64D-6B56-F1D0F85F00D5}"/>
                </a:ext>
              </a:extLst>
            </p:cNvPr>
            <p:cNvSpPr/>
            <p:nvPr/>
          </p:nvSpPr>
          <p:spPr>
            <a:xfrm>
              <a:off x="4039560" y="4426048"/>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Oval 35">
              <a:extLst>
                <a:ext uri="{FF2B5EF4-FFF2-40B4-BE49-F238E27FC236}">
                  <a16:creationId xmlns:a16="http://schemas.microsoft.com/office/drawing/2014/main" id="{2FB5D04B-9034-2E33-C1A5-7329E96B1F42}"/>
                </a:ext>
              </a:extLst>
            </p:cNvPr>
            <p:cNvSpPr/>
            <p:nvPr/>
          </p:nvSpPr>
          <p:spPr>
            <a:xfrm>
              <a:off x="4746194" y="5187844"/>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9BC1C45F-BB31-B1A2-4D4B-41DABC135A0E}"/>
                </a:ext>
              </a:extLst>
            </p:cNvPr>
            <p:cNvSpPr/>
            <p:nvPr/>
          </p:nvSpPr>
          <p:spPr>
            <a:xfrm>
              <a:off x="4026414" y="5577186"/>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Oval 4">
              <a:extLst>
                <a:ext uri="{FF2B5EF4-FFF2-40B4-BE49-F238E27FC236}">
                  <a16:creationId xmlns:a16="http://schemas.microsoft.com/office/drawing/2014/main" id="{3BDEB0EA-16DB-E5DF-D196-35C7F120A426}"/>
                </a:ext>
              </a:extLst>
            </p:cNvPr>
            <p:cNvSpPr/>
            <p:nvPr/>
          </p:nvSpPr>
          <p:spPr>
            <a:xfrm>
              <a:off x="7555488" y="5261489"/>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F6D8329A-4EB0-D688-7B4D-E53D11C82D18}"/>
                </a:ext>
              </a:extLst>
            </p:cNvPr>
            <p:cNvSpPr txBox="1"/>
            <p:nvPr/>
          </p:nvSpPr>
          <p:spPr>
            <a:xfrm>
              <a:off x="7964576" y="5260412"/>
              <a:ext cx="1004186" cy="33716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Former GSA Regional </a:t>
              </a:r>
              <a:r>
                <a:rPr kumimoji="0" lang="en-US" sz="1000" b="1" i="0" u="none" strike="noStrike" kern="1200" cap="none" spc="0" normalizeH="0" baseline="0" noProof="0" dirty="0" err="1">
                  <a:ln>
                    <a:noFill/>
                  </a:ln>
                  <a:solidFill>
                    <a:srgbClr val="131E29"/>
                  </a:solidFill>
                  <a:effectLst/>
                  <a:uLnTx/>
                  <a:uFillTx/>
                  <a:latin typeface="Arial"/>
                  <a:ea typeface="+mn-ea"/>
                  <a:cs typeface="+mn-cs"/>
                </a:rPr>
                <a:t>Bldg</a:t>
              </a:r>
              <a:r>
                <a:rPr kumimoji="0" lang="en-US" sz="1000" b="1" i="0" u="none" strike="noStrike" kern="1200" cap="none" spc="0" normalizeH="0" baseline="0" noProof="0" dirty="0">
                  <a:ln>
                    <a:noFill/>
                  </a:ln>
                  <a:solidFill>
                    <a:srgbClr val="131E29"/>
                  </a:solidFill>
                  <a:effectLst/>
                  <a:uLnTx/>
                  <a:uFillTx/>
                  <a:latin typeface="Arial"/>
                  <a:ea typeface="+mn-ea"/>
                  <a:cs typeface="+mn-cs"/>
                </a:rPr>
                <a:t>  7</a:t>
              </a:r>
              <a:r>
                <a:rPr kumimoji="0" lang="en-US" sz="1000" b="1" i="0" u="none" strike="noStrike" kern="1200" cap="none" spc="0" normalizeH="0" baseline="30000" noProof="0" dirty="0">
                  <a:ln>
                    <a:noFill/>
                  </a:ln>
                  <a:solidFill>
                    <a:srgbClr val="131E29"/>
                  </a:solidFill>
                  <a:effectLst/>
                  <a:uLnTx/>
                  <a:uFillTx/>
                  <a:latin typeface="Arial"/>
                  <a:ea typeface="+mn-ea"/>
                  <a:cs typeface="+mn-cs"/>
                </a:rPr>
                <a:t>th</a:t>
              </a:r>
              <a:r>
                <a:rPr kumimoji="0" lang="en-US" sz="1000" b="1" i="0" u="none" strike="noStrike" kern="1200" cap="none" spc="0" normalizeH="0" baseline="0" noProof="0" dirty="0">
                  <a:ln>
                    <a:noFill/>
                  </a:ln>
                  <a:solidFill>
                    <a:srgbClr val="131E29"/>
                  </a:solidFill>
                  <a:effectLst/>
                  <a:uLnTx/>
                  <a:uFillTx/>
                  <a:latin typeface="Arial"/>
                  <a:ea typeface="+mn-ea"/>
                  <a:cs typeface="+mn-cs"/>
                </a:rPr>
                <a:t> and D</a:t>
              </a:r>
            </a:p>
          </p:txBody>
        </p:sp>
        <p:sp>
          <p:nvSpPr>
            <p:cNvPr id="47" name="Freeform: Shape 46">
              <a:extLst>
                <a:ext uri="{FF2B5EF4-FFF2-40B4-BE49-F238E27FC236}">
                  <a16:creationId xmlns:a16="http://schemas.microsoft.com/office/drawing/2014/main" id="{3B1B00D0-3344-7894-F9B9-4BC57595A4B6}"/>
                </a:ext>
              </a:extLst>
            </p:cNvPr>
            <p:cNvSpPr/>
            <p:nvPr/>
          </p:nvSpPr>
          <p:spPr>
            <a:xfrm>
              <a:off x="4078397" y="1395783"/>
              <a:ext cx="2493818" cy="1274618"/>
            </a:xfrm>
            <a:custGeom>
              <a:avLst/>
              <a:gdLst>
                <a:gd name="connsiteX0" fmla="*/ 46182 w 2493818"/>
                <a:gd name="connsiteY0" fmla="*/ 27709 h 1274618"/>
                <a:gd name="connsiteX1" fmla="*/ 0 w 2493818"/>
                <a:gd name="connsiteY1" fmla="*/ 1274618 h 1274618"/>
                <a:gd name="connsiteX2" fmla="*/ 2493818 w 2493818"/>
                <a:gd name="connsiteY2" fmla="*/ 1265382 h 1274618"/>
                <a:gd name="connsiteX3" fmla="*/ 2484582 w 2493818"/>
                <a:gd name="connsiteY3" fmla="*/ 415637 h 1274618"/>
                <a:gd name="connsiteX4" fmla="*/ 1200727 w 2493818"/>
                <a:gd name="connsiteY4" fmla="*/ 0 h 1274618"/>
                <a:gd name="connsiteX5" fmla="*/ 46182 w 2493818"/>
                <a:gd name="connsiteY5" fmla="*/ 27709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818" h="1274618">
                  <a:moveTo>
                    <a:pt x="46182" y="27709"/>
                  </a:moveTo>
                  <a:lnTo>
                    <a:pt x="0" y="1274618"/>
                  </a:lnTo>
                  <a:lnTo>
                    <a:pt x="2493818" y="1265382"/>
                  </a:lnTo>
                  <a:cubicBezTo>
                    <a:pt x="2490739" y="982134"/>
                    <a:pt x="2487661" y="698885"/>
                    <a:pt x="2484582" y="415637"/>
                  </a:cubicBezTo>
                  <a:lnTo>
                    <a:pt x="1200727" y="0"/>
                  </a:lnTo>
                  <a:lnTo>
                    <a:pt x="46182" y="27709"/>
                  </a:lnTo>
                  <a:close/>
                </a:path>
              </a:pathLst>
            </a:custGeom>
            <a:solidFill>
              <a:schemeClr val="bg1">
                <a:alpha val="40000"/>
              </a:schemeClr>
            </a:solidFill>
            <a:ln>
              <a:prstDash val="dash"/>
              <a:extLst>
                <a:ext uri="{C807C97D-BFC1-408E-A445-0C87EB9F89A2}">
                  <ask:lineSketchStyleProps xmlns:ask="http://schemas.microsoft.com/office/drawing/2018/sketchyshapes" sd="2767646559">
                    <a:custGeom>
                      <a:avLst/>
                      <a:gdLst>
                        <a:gd name="connsiteX0" fmla="*/ 46182 w 2493818"/>
                        <a:gd name="connsiteY0" fmla="*/ 27709 h 1274618"/>
                        <a:gd name="connsiteX1" fmla="*/ 30326 w 2493818"/>
                        <a:gd name="connsiteY1" fmla="*/ 455814 h 1274618"/>
                        <a:gd name="connsiteX2" fmla="*/ 15394 w 2493818"/>
                        <a:gd name="connsiteY2" fmla="*/ 858982 h 1274618"/>
                        <a:gd name="connsiteX3" fmla="*/ 0 w 2493818"/>
                        <a:gd name="connsiteY3" fmla="*/ 1274618 h 1274618"/>
                        <a:gd name="connsiteX4" fmla="*/ 523702 w 2493818"/>
                        <a:gd name="connsiteY4" fmla="*/ 1272678 h 1274618"/>
                        <a:gd name="connsiteX5" fmla="*/ 947651 w 2493818"/>
                        <a:gd name="connsiteY5" fmla="*/ 1271108 h 1274618"/>
                        <a:gd name="connsiteX6" fmla="*/ 1496291 w 2493818"/>
                        <a:gd name="connsiteY6" fmla="*/ 1269076 h 1274618"/>
                        <a:gd name="connsiteX7" fmla="*/ 2044931 w 2493818"/>
                        <a:gd name="connsiteY7" fmla="*/ 1267044 h 1274618"/>
                        <a:gd name="connsiteX8" fmla="*/ 2493818 w 2493818"/>
                        <a:gd name="connsiteY8" fmla="*/ 1265382 h 1274618"/>
                        <a:gd name="connsiteX9" fmla="*/ 2484582 w 2493818"/>
                        <a:gd name="connsiteY9" fmla="*/ 415637 h 1274618"/>
                        <a:gd name="connsiteX10" fmla="*/ 2095146 w 2493818"/>
                        <a:gd name="connsiteY10" fmla="*/ 289560 h 1274618"/>
                        <a:gd name="connsiteX11" fmla="*/ 1641517 w 2493818"/>
                        <a:gd name="connsiteY11" fmla="*/ 142702 h 1274618"/>
                        <a:gd name="connsiteX12" fmla="*/ 1200727 w 2493818"/>
                        <a:gd name="connsiteY12" fmla="*/ 0 h 1274618"/>
                        <a:gd name="connsiteX13" fmla="*/ 623455 w 2493818"/>
                        <a:gd name="connsiteY13" fmla="*/ 13855 h 1274618"/>
                        <a:gd name="connsiteX14" fmla="*/ 46182 w 2493818"/>
                        <a:gd name="connsiteY14" fmla="*/ 27709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3818" h="1274618" extrusionOk="0">
                          <a:moveTo>
                            <a:pt x="46182" y="27709"/>
                          </a:moveTo>
                          <a:cubicBezTo>
                            <a:pt x="48414" y="202685"/>
                            <a:pt x="-7644" y="304181"/>
                            <a:pt x="30326" y="455814"/>
                          </a:cubicBezTo>
                          <a:cubicBezTo>
                            <a:pt x="68296" y="607447"/>
                            <a:pt x="-14831" y="702307"/>
                            <a:pt x="15394" y="858982"/>
                          </a:cubicBezTo>
                          <a:cubicBezTo>
                            <a:pt x="45619" y="1015657"/>
                            <a:pt x="617" y="1068046"/>
                            <a:pt x="0" y="1274618"/>
                          </a:cubicBezTo>
                          <a:cubicBezTo>
                            <a:pt x="161248" y="1250740"/>
                            <a:pt x="299826" y="1331270"/>
                            <a:pt x="523702" y="1272678"/>
                          </a:cubicBezTo>
                          <a:cubicBezTo>
                            <a:pt x="747578" y="1214086"/>
                            <a:pt x="815113" y="1290498"/>
                            <a:pt x="947651" y="1271108"/>
                          </a:cubicBezTo>
                          <a:cubicBezTo>
                            <a:pt x="1080189" y="1251717"/>
                            <a:pt x="1296598" y="1274554"/>
                            <a:pt x="1496291" y="1269076"/>
                          </a:cubicBezTo>
                          <a:cubicBezTo>
                            <a:pt x="1695984" y="1263598"/>
                            <a:pt x="1880073" y="1283471"/>
                            <a:pt x="2044931" y="1267044"/>
                          </a:cubicBezTo>
                          <a:cubicBezTo>
                            <a:pt x="2209789" y="1250617"/>
                            <a:pt x="2372262" y="1281161"/>
                            <a:pt x="2493818" y="1265382"/>
                          </a:cubicBezTo>
                          <a:cubicBezTo>
                            <a:pt x="2465307" y="936105"/>
                            <a:pt x="2444896" y="687033"/>
                            <a:pt x="2484582" y="415637"/>
                          </a:cubicBezTo>
                          <a:cubicBezTo>
                            <a:pt x="2341975" y="417710"/>
                            <a:pt x="2226623" y="281983"/>
                            <a:pt x="2095146" y="289560"/>
                          </a:cubicBezTo>
                          <a:cubicBezTo>
                            <a:pt x="1963669" y="297137"/>
                            <a:pt x="1777005" y="147166"/>
                            <a:pt x="1641517" y="142702"/>
                          </a:cubicBezTo>
                          <a:cubicBezTo>
                            <a:pt x="1506029" y="138238"/>
                            <a:pt x="1356024" y="43691"/>
                            <a:pt x="1200727" y="0"/>
                          </a:cubicBezTo>
                          <a:cubicBezTo>
                            <a:pt x="1016794" y="50746"/>
                            <a:pt x="795807" y="-29151"/>
                            <a:pt x="623455" y="13855"/>
                          </a:cubicBezTo>
                          <a:cubicBezTo>
                            <a:pt x="451103" y="56861"/>
                            <a:pt x="300707" y="-39975"/>
                            <a:pt x="46182" y="2770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080059-75AB-D649-D3F6-84A9E4B70FC7}"/>
                </a:ext>
              </a:extLst>
            </p:cNvPr>
            <p:cNvSpPr txBox="1"/>
            <p:nvPr/>
          </p:nvSpPr>
          <p:spPr>
            <a:xfrm>
              <a:off x="4556469" y="1609956"/>
              <a:ext cx="1479560" cy="954107"/>
            </a:xfrm>
            <a:prstGeom prst="rect">
              <a:avLst/>
            </a:prstGeom>
            <a:solidFill>
              <a:schemeClr val="bg1">
                <a:alpha val="50000"/>
              </a:schemeClr>
            </a:solidFill>
          </p:spPr>
          <p:txBody>
            <a:bodyPr wrap="square" rtlCol="0">
              <a:spAutoFit/>
            </a:bodyPr>
            <a:lstStyle/>
            <a:p>
              <a:pPr algn="ctr"/>
              <a:r>
                <a:rPr lang="en-US" sz="1400" b="1" dirty="0">
                  <a:solidFill>
                    <a:schemeClr val="accent1">
                      <a:lumMod val="75000"/>
                    </a:schemeClr>
                  </a:solidFill>
                </a:rPr>
                <a:t>Federal Triangle- potential receiver sites</a:t>
              </a:r>
            </a:p>
          </p:txBody>
        </p:sp>
        <p:sp>
          <p:nvSpPr>
            <p:cNvPr id="50" name="Freeform: Shape 49">
              <a:extLst>
                <a:ext uri="{FF2B5EF4-FFF2-40B4-BE49-F238E27FC236}">
                  <a16:creationId xmlns:a16="http://schemas.microsoft.com/office/drawing/2014/main" id="{9520D62A-0B9B-D3C0-D965-C764BE5759CC}"/>
                </a:ext>
              </a:extLst>
            </p:cNvPr>
            <p:cNvSpPr/>
            <p:nvPr/>
          </p:nvSpPr>
          <p:spPr>
            <a:xfrm>
              <a:off x="5892800" y="4433455"/>
              <a:ext cx="1394691" cy="1219200"/>
            </a:xfrm>
            <a:custGeom>
              <a:avLst/>
              <a:gdLst>
                <a:gd name="connsiteX0" fmla="*/ 0 w 1394691"/>
                <a:gd name="connsiteY0" fmla="*/ 1219200 h 1219200"/>
                <a:gd name="connsiteX1" fmla="*/ 1394691 w 1394691"/>
                <a:gd name="connsiteY1" fmla="*/ 757381 h 1219200"/>
                <a:gd name="connsiteX2" fmla="*/ 1385455 w 1394691"/>
                <a:gd name="connsiteY2" fmla="*/ 0 h 1219200"/>
                <a:gd name="connsiteX3" fmla="*/ 9236 w 1394691"/>
                <a:gd name="connsiteY3" fmla="*/ 9236 h 1219200"/>
                <a:gd name="connsiteX4" fmla="*/ 0 w 1394691"/>
                <a:gd name="connsiteY4" fmla="*/ 121920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691" h="1219200">
                  <a:moveTo>
                    <a:pt x="0" y="1219200"/>
                  </a:moveTo>
                  <a:lnTo>
                    <a:pt x="1394691" y="757381"/>
                  </a:lnTo>
                  <a:lnTo>
                    <a:pt x="1385455" y="0"/>
                  </a:lnTo>
                  <a:lnTo>
                    <a:pt x="9236" y="9236"/>
                  </a:lnTo>
                  <a:cubicBezTo>
                    <a:pt x="6157" y="412557"/>
                    <a:pt x="3079" y="815879"/>
                    <a:pt x="0" y="1219200"/>
                  </a:cubicBezTo>
                  <a:close/>
                </a:path>
              </a:pathLst>
            </a:custGeom>
            <a:solidFill>
              <a:schemeClr val="bg1">
                <a:alpha val="40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0B56B309-F595-B713-79B2-BC51779B380B}"/>
                </a:ext>
              </a:extLst>
            </p:cNvPr>
            <p:cNvSpPr txBox="1"/>
            <p:nvPr/>
          </p:nvSpPr>
          <p:spPr>
            <a:xfrm>
              <a:off x="6424281" y="4512910"/>
              <a:ext cx="544407" cy="28398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Forrestal Complex</a:t>
              </a:r>
            </a:p>
          </p:txBody>
        </p:sp>
        <p:sp>
          <p:nvSpPr>
            <p:cNvPr id="38" name="Oval 37">
              <a:extLst>
                <a:ext uri="{FF2B5EF4-FFF2-40B4-BE49-F238E27FC236}">
                  <a16:creationId xmlns:a16="http://schemas.microsoft.com/office/drawing/2014/main" id="{21FA21F8-714F-64E1-89C7-763A85850084}"/>
                </a:ext>
              </a:extLst>
            </p:cNvPr>
            <p:cNvSpPr/>
            <p:nvPr/>
          </p:nvSpPr>
          <p:spPr>
            <a:xfrm>
              <a:off x="6501648" y="4884202"/>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Oval 38">
              <a:extLst>
                <a:ext uri="{FF2B5EF4-FFF2-40B4-BE49-F238E27FC236}">
                  <a16:creationId xmlns:a16="http://schemas.microsoft.com/office/drawing/2014/main" id="{0F015A52-B319-A26D-7F0C-69CC16F0F811}"/>
                </a:ext>
              </a:extLst>
            </p:cNvPr>
            <p:cNvSpPr/>
            <p:nvPr/>
          </p:nvSpPr>
          <p:spPr>
            <a:xfrm>
              <a:off x="7516179" y="4519889"/>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Oval 39">
              <a:extLst>
                <a:ext uri="{FF2B5EF4-FFF2-40B4-BE49-F238E27FC236}">
                  <a16:creationId xmlns:a16="http://schemas.microsoft.com/office/drawing/2014/main" id="{4837425A-89D7-5C61-F244-713421BC3087}"/>
                </a:ext>
              </a:extLst>
            </p:cNvPr>
            <p:cNvSpPr/>
            <p:nvPr/>
          </p:nvSpPr>
          <p:spPr>
            <a:xfrm>
              <a:off x="8172851" y="4519889"/>
              <a:ext cx="355600" cy="342898"/>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1753420E-FDFD-F6C8-47FD-6049A6D30042}"/>
                </a:ext>
              </a:extLst>
            </p:cNvPr>
            <p:cNvSpPr/>
            <p:nvPr/>
          </p:nvSpPr>
          <p:spPr>
            <a:xfrm>
              <a:off x="3798916" y="4289367"/>
              <a:ext cx="4929447" cy="1961804"/>
            </a:xfrm>
            <a:custGeom>
              <a:avLst/>
              <a:gdLst>
                <a:gd name="connsiteX0" fmla="*/ 33251 w 4929447"/>
                <a:gd name="connsiteY0" fmla="*/ 0 h 1961804"/>
                <a:gd name="connsiteX1" fmla="*/ 0 w 4929447"/>
                <a:gd name="connsiteY1" fmla="*/ 1596044 h 1961804"/>
                <a:gd name="connsiteX2" fmla="*/ 540327 w 4929447"/>
                <a:gd name="connsiteY2" fmla="*/ 1961804 h 1961804"/>
                <a:gd name="connsiteX3" fmla="*/ 4929447 w 4929447"/>
                <a:gd name="connsiteY3" fmla="*/ 498764 h 1961804"/>
                <a:gd name="connsiteX4" fmla="*/ 4896196 w 4929447"/>
                <a:gd name="connsiteY4" fmla="*/ 83127 h 1961804"/>
                <a:gd name="connsiteX5" fmla="*/ 4804756 w 4929447"/>
                <a:gd name="connsiteY5" fmla="*/ 91440 h 1961804"/>
                <a:gd name="connsiteX6" fmla="*/ 756458 w 4929447"/>
                <a:gd name="connsiteY6" fmla="*/ 108065 h 1961804"/>
                <a:gd name="connsiteX7" fmla="*/ 33251 w 4929447"/>
                <a:gd name="connsiteY7" fmla="*/ 0 h 196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9447" h="1961804">
                  <a:moveTo>
                    <a:pt x="33251" y="0"/>
                  </a:moveTo>
                  <a:lnTo>
                    <a:pt x="0" y="1596044"/>
                  </a:lnTo>
                  <a:lnTo>
                    <a:pt x="540327" y="1961804"/>
                  </a:lnTo>
                  <a:lnTo>
                    <a:pt x="4929447" y="498764"/>
                  </a:lnTo>
                  <a:lnTo>
                    <a:pt x="4896196" y="83127"/>
                  </a:lnTo>
                  <a:lnTo>
                    <a:pt x="4804756" y="91440"/>
                  </a:lnTo>
                  <a:lnTo>
                    <a:pt x="756458" y="108065"/>
                  </a:lnTo>
                  <a:lnTo>
                    <a:pt x="33251" y="0"/>
                  </a:lnTo>
                  <a:close/>
                </a:path>
              </a:pathLst>
            </a:custGeom>
            <a:noFill/>
            <a:ln w="381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262C35F-892D-F613-96E1-BE7F47E899FC}"/>
                </a:ext>
              </a:extLst>
            </p:cNvPr>
            <p:cNvSpPr txBox="1"/>
            <p:nvPr/>
          </p:nvSpPr>
          <p:spPr>
            <a:xfrm>
              <a:off x="5836733" y="3338614"/>
              <a:ext cx="1534227" cy="954107"/>
            </a:xfrm>
            <a:prstGeom prst="rect">
              <a:avLst/>
            </a:prstGeom>
            <a:solidFill>
              <a:schemeClr val="bg1">
                <a:alpha val="50000"/>
              </a:schemeClr>
            </a:solidFill>
          </p:spPr>
          <p:txBody>
            <a:bodyPr wrap="square" rtlCol="0">
              <a:spAutoFit/>
            </a:bodyPr>
            <a:lstStyle>
              <a:defPPr>
                <a:defRPr lang="en-US"/>
              </a:defPPr>
              <a:lvl1pPr algn="ctr">
                <a:defRPr sz="1400" b="1">
                  <a:solidFill>
                    <a:schemeClr val="accent1">
                      <a:lumMod val="75000"/>
                    </a:schemeClr>
                  </a:solidFill>
                </a:defRPr>
              </a:lvl1pPr>
            </a:lstStyle>
            <a:p>
              <a:r>
                <a:rPr lang="en-US" dirty="0"/>
                <a:t>Federal Opportunities South of Independence</a:t>
              </a:r>
            </a:p>
          </p:txBody>
        </p:sp>
        <p:sp>
          <p:nvSpPr>
            <p:cNvPr id="107" name="TextBox 106">
              <a:extLst>
                <a:ext uri="{FF2B5EF4-FFF2-40B4-BE49-F238E27FC236}">
                  <a16:creationId xmlns:a16="http://schemas.microsoft.com/office/drawing/2014/main" id="{A891EDFC-83A8-7843-9876-1E5964040D7A}"/>
                </a:ext>
              </a:extLst>
            </p:cNvPr>
            <p:cNvSpPr txBox="1"/>
            <p:nvPr/>
          </p:nvSpPr>
          <p:spPr>
            <a:xfrm>
              <a:off x="4953415" y="4483875"/>
              <a:ext cx="471422" cy="3991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Ag South</a:t>
              </a:r>
            </a:p>
          </p:txBody>
        </p:sp>
        <p:sp>
          <p:nvSpPr>
            <p:cNvPr id="123" name="TextBox 122">
              <a:extLst>
                <a:ext uri="{FF2B5EF4-FFF2-40B4-BE49-F238E27FC236}">
                  <a16:creationId xmlns:a16="http://schemas.microsoft.com/office/drawing/2014/main" id="{9A262C9D-5A48-64AD-66A5-E7C07B146623}"/>
                </a:ext>
              </a:extLst>
            </p:cNvPr>
            <p:cNvSpPr txBox="1"/>
            <p:nvPr/>
          </p:nvSpPr>
          <p:spPr>
            <a:xfrm>
              <a:off x="8074127" y="3908492"/>
              <a:ext cx="635287" cy="29361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Wilbur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Wright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Building</a:t>
              </a:r>
            </a:p>
          </p:txBody>
        </p:sp>
        <p:sp>
          <p:nvSpPr>
            <p:cNvPr id="126" name="TextBox 125">
              <a:extLst>
                <a:ext uri="{FF2B5EF4-FFF2-40B4-BE49-F238E27FC236}">
                  <a16:creationId xmlns:a16="http://schemas.microsoft.com/office/drawing/2014/main" id="{D31FF17F-3C14-1AAD-1A15-6D2CF34B3384}"/>
                </a:ext>
              </a:extLst>
            </p:cNvPr>
            <p:cNvSpPr txBox="1"/>
            <p:nvPr/>
          </p:nvSpPr>
          <p:spPr>
            <a:xfrm>
              <a:off x="7386826" y="3908492"/>
              <a:ext cx="526676" cy="2719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Orville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Wright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Building</a:t>
              </a:r>
            </a:p>
          </p:txBody>
        </p:sp>
        <p:sp>
          <p:nvSpPr>
            <p:cNvPr id="17" name="TextBox 16">
              <a:extLst>
                <a:ext uri="{FF2B5EF4-FFF2-40B4-BE49-F238E27FC236}">
                  <a16:creationId xmlns:a16="http://schemas.microsoft.com/office/drawing/2014/main" id="{581B95A8-5EC2-F4FB-F986-4946635AC5B9}"/>
                </a:ext>
              </a:extLst>
            </p:cNvPr>
            <p:cNvSpPr txBox="1"/>
            <p:nvPr/>
          </p:nvSpPr>
          <p:spPr>
            <a:xfrm>
              <a:off x="4551390" y="5545440"/>
              <a:ext cx="727692" cy="26593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1E29"/>
                  </a:solidFill>
                  <a:effectLst/>
                  <a:uLnTx/>
                  <a:uFillTx/>
                  <a:latin typeface="Arial"/>
                  <a:ea typeface="+mn-ea"/>
                  <a:cs typeface="+mn-cs"/>
                </a:rPr>
                <a:t>Bureau of Engraving &amp; Printing</a:t>
              </a:r>
            </a:p>
          </p:txBody>
        </p:sp>
      </p:grpSp>
    </p:spTree>
    <p:extLst>
      <p:ext uri="{BB962C8B-B14F-4D97-AF65-F5344CB8AC3E}">
        <p14:creationId xmlns:p14="http://schemas.microsoft.com/office/powerpoint/2010/main" val="384644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660AC-C4F0-36F2-3577-FF0AC91656AC}"/>
              </a:ext>
            </a:extLst>
          </p:cNvPr>
          <p:cNvSpPr txBox="1"/>
          <p:nvPr/>
        </p:nvSpPr>
        <p:spPr>
          <a:xfrm>
            <a:off x="466722" y="715702"/>
            <a:ext cx="2969450" cy="2031325"/>
          </a:xfrm>
          <a:prstGeom prst="rect">
            <a:avLst/>
          </a:prstGeom>
          <a:noFill/>
        </p:spPr>
        <p:txBody>
          <a:bodyPr wrap="square" rtlCol="0">
            <a:spAutoFit/>
          </a:bodyPr>
          <a:lstStyle/>
          <a:p>
            <a:r>
              <a:rPr lang="en-US" b="1" dirty="0"/>
              <a:t>Sites being considered by the PBRB </a:t>
            </a:r>
            <a:r>
              <a:rPr lang="en-US" b="1" i="1" dirty="0"/>
              <a:t>in</a:t>
            </a:r>
            <a:r>
              <a:rPr lang="en-US" b="1" dirty="0"/>
              <a:t> the Washington D.C. metropolitan area for </a:t>
            </a:r>
            <a:r>
              <a:rPr lang="en-US" b="1" i="1" u="sng" dirty="0"/>
              <a:t>consolidation or disposition</a:t>
            </a:r>
            <a:r>
              <a:rPr lang="en-US" b="1" dirty="0"/>
              <a:t>: </a:t>
            </a:r>
          </a:p>
          <a:p>
            <a:endParaRPr lang="en-US" b="1" i="1" dirty="0"/>
          </a:p>
        </p:txBody>
      </p:sp>
      <p:graphicFrame>
        <p:nvGraphicFramePr>
          <p:cNvPr id="2" name="Table 1">
            <a:extLst>
              <a:ext uri="{FF2B5EF4-FFF2-40B4-BE49-F238E27FC236}">
                <a16:creationId xmlns:a16="http://schemas.microsoft.com/office/drawing/2014/main" id="{8534E11A-C9CD-A44F-9151-F348E792B835}"/>
              </a:ext>
            </a:extLst>
          </p:cNvPr>
          <p:cNvGraphicFramePr>
            <a:graphicFrameLocks noGrp="1"/>
          </p:cNvGraphicFramePr>
          <p:nvPr>
            <p:extLst>
              <p:ext uri="{D42A27DB-BD31-4B8C-83A1-F6EECF244321}">
                <p14:modId xmlns:p14="http://schemas.microsoft.com/office/powerpoint/2010/main" val="4214122408"/>
              </p:ext>
            </p:extLst>
          </p:nvPr>
        </p:nvGraphicFramePr>
        <p:xfrm>
          <a:off x="4528113" y="237105"/>
          <a:ext cx="6243719" cy="6383789"/>
        </p:xfrm>
        <a:graphic>
          <a:graphicData uri="http://schemas.openxmlformats.org/drawingml/2006/table">
            <a:tbl>
              <a:tblPr/>
              <a:tblGrid>
                <a:gridCol w="3484658">
                  <a:extLst>
                    <a:ext uri="{9D8B030D-6E8A-4147-A177-3AD203B41FA5}">
                      <a16:colId xmlns:a16="http://schemas.microsoft.com/office/drawing/2014/main" val="2005527178"/>
                    </a:ext>
                  </a:extLst>
                </a:gridCol>
                <a:gridCol w="2759061">
                  <a:extLst>
                    <a:ext uri="{9D8B030D-6E8A-4147-A177-3AD203B41FA5}">
                      <a16:colId xmlns:a16="http://schemas.microsoft.com/office/drawing/2014/main" val="4294743701"/>
                    </a:ext>
                  </a:extLst>
                </a:gridCol>
              </a:tblGrid>
              <a:tr h="183145">
                <a:tc>
                  <a:txBody>
                    <a:bodyPr/>
                    <a:lstStyle/>
                    <a:p>
                      <a:pPr algn="ctr" fontAlgn="base">
                        <a:lnSpc>
                          <a:spcPts val="1950"/>
                        </a:lnSpc>
                      </a:pPr>
                      <a:r>
                        <a:rPr lang="en-US" sz="900" b="1" i="0" u="none" strike="noStrike">
                          <a:solidFill>
                            <a:srgbClr val="FFFFFF"/>
                          </a:solidFill>
                          <a:effectLst/>
                          <a:latin typeface="Arial" panose="020B0604020202020204" pitchFamily="34" charset="0"/>
                        </a:rPr>
                        <a:t>Site</a:t>
                      </a:r>
                      <a:endParaRPr lang="en-US" sz="1000" b="0"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C7BA1"/>
                    </a:solidFill>
                  </a:tcPr>
                </a:tc>
                <a:tc>
                  <a:txBody>
                    <a:bodyPr/>
                    <a:lstStyle/>
                    <a:p>
                      <a:pPr algn="ctr" fontAlgn="base">
                        <a:lnSpc>
                          <a:spcPts val="1950"/>
                        </a:lnSpc>
                      </a:pPr>
                      <a:r>
                        <a:rPr lang="en-US" sz="900" b="1" i="0" u="none" strike="noStrike">
                          <a:solidFill>
                            <a:srgbClr val="FFFFFF"/>
                          </a:solidFill>
                          <a:effectLst/>
                          <a:latin typeface="Arial" panose="020B0604020202020204" pitchFamily="34" charset="0"/>
                        </a:rPr>
                        <a:t>City</a:t>
                      </a:r>
                      <a:endParaRPr lang="en-US" sz="1000" b="0" i="0">
                        <a:solidFill>
                          <a:srgbClr val="000000"/>
                        </a:solidFill>
                        <a:effectLst/>
                      </a:endParaRPr>
                    </a:p>
                  </a:txBody>
                  <a:tcPr marL="49836" marR="49836" marT="24918" marB="24918"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C7BA1"/>
                    </a:solidFill>
                  </a:tcPr>
                </a:tc>
                <a:extLst>
                  <a:ext uri="{0D108BD9-81ED-4DB2-BD59-A6C34878D82A}">
                    <a16:rowId xmlns:a16="http://schemas.microsoft.com/office/drawing/2014/main" val="4259495060"/>
                  </a:ext>
                </a:extLst>
              </a:tr>
              <a:tr h="281536">
                <a:tc>
                  <a:txBody>
                    <a:bodyPr/>
                    <a:lstStyle/>
                    <a:p>
                      <a:pPr algn="l" fontAlgn="base">
                        <a:lnSpc>
                          <a:spcPts val="1650"/>
                        </a:lnSpc>
                      </a:pPr>
                      <a:r>
                        <a:rPr lang="en-US" sz="1200" b="1" i="0" u="none" strike="noStrike">
                          <a:solidFill>
                            <a:srgbClr val="131E29"/>
                          </a:solidFill>
                          <a:effectLst/>
                          <a:latin typeface="Arial" panose="020B0604020202020204" pitchFamily="34" charset="0"/>
                        </a:rPr>
                        <a:t>George Washington Carver Campus</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Beltsville, MD</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6655743"/>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Department of Transportation</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345170445"/>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Stewart Lee Udall Federal Building</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0790193"/>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Ronald Reagan Building</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520601009"/>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New Carrollton Federal Building</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New Carrollton, MD</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1728074"/>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Wilbur Wright</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303976312"/>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Orville Wright Building</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9810215"/>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Agriculture South Bldg. &amp; Whitten</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04739209"/>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Mary E. Switzer</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5620446"/>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Nebraska Ave Complex</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DEDED"/>
                    </a:solid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18722233"/>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River Road-APHIS</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Riverdale, MD</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2473915"/>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Braddock Place</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Alexandria, VA</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507024"/>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Sidney Yates</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9425694"/>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Robert C. Weaver</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39363483"/>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James V Forrestal Complex</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0771380"/>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Theodore Roosevelt</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70583396"/>
                  </a:ext>
                </a:extLst>
              </a:tr>
              <a:tr h="281536">
                <a:tc>
                  <a:txBody>
                    <a:bodyPr/>
                    <a:lstStyle/>
                    <a:p>
                      <a:pPr algn="l" fontAlgn="base">
                        <a:lnSpc>
                          <a:spcPts val="1650"/>
                        </a:lnSpc>
                      </a:pPr>
                      <a:r>
                        <a:rPr lang="en-US" sz="1200" b="1" i="0" u="none" strike="noStrike">
                          <a:solidFill>
                            <a:srgbClr val="131E29"/>
                          </a:solidFill>
                          <a:effectLst/>
                          <a:latin typeface="Arial" panose="020B0604020202020204" pitchFamily="34" charset="0"/>
                        </a:rPr>
                        <a:t>Bureau of Engraving and Printing Annex</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531523"/>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GSA HQ</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6248805"/>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IRS</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1107095"/>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Wilbur J. Cohen Building</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70670316"/>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Hubert Humphrey Building</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4042772"/>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Herbert C. Hoover Building (DoC)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95090812"/>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Frances Perkins</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l" fontAlgn="base">
                        <a:lnSpc>
                          <a:spcPts val="1650"/>
                        </a:lnSpc>
                      </a:pPr>
                      <a:r>
                        <a:rPr lang="en-US" sz="1200" b="1" i="0" u="none" strike="noStrike">
                          <a:solidFill>
                            <a:srgbClr val="131E29"/>
                          </a:solidFill>
                          <a:effectLst/>
                          <a:latin typeface="Arial" panose="020B0604020202020204" pitchFamily="34" charset="0"/>
                        </a:rPr>
                        <a:t>Washington DC</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3487981"/>
                  </a:ext>
                </a:extLst>
              </a:tr>
              <a:tr h="163869">
                <a:tc>
                  <a:txBody>
                    <a:bodyPr/>
                    <a:lstStyle/>
                    <a:p>
                      <a:pPr algn="l" fontAlgn="base">
                        <a:lnSpc>
                          <a:spcPts val="1650"/>
                        </a:lnSpc>
                      </a:pPr>
                      <a:r>
                        <a:rPr lang="en-US" sz="1200" b="1" i="0" u="none" strike="noStrike">
                          <a:solidFill>
                            <a:srgbClr val="131E29"/>
                          </a:solidFill>
                          <a:effectLst/>
                          <a:latin typeface="Arial" panose="020B0604020202020204" pitchFamily="34" charset="0"/>
                        </a:rPr>
                        <a:t>Liberty Loan</a:t>
                      </a:r>
                      <a:endParaRPr lang="en-US" sz="1600" b="1" i="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1650"/>
                        </a:lnSpc>
                      </a:pPr>
                      <a:r>
                        <a:rPr lang="en-US" sz="1200" b="1" i="0" u="none" strike="noStrike" dirty="0">
                          <a:solidFill>
                            <a:srgbClr val="131E29"/>
                          </a:solidFill>
                          <a:effectLst/>
                          <a:latin typeface="Arial" panose="020B0604020202020204" pitchFamily="34" charset="0"/>
                        </a:rPr>
                        <a:t>Washington DC</a:t>
                      </a:r>
                      <a:endParaRPr lang="en-US" sz="1600" b="1" i="0" dirty="0">
                        <a:solidFill>
                          <a:srgbClr val="000000"/>
                        </a:solidFill>
                        <a:effectLst/>
                      </a:endParaRPr>
                    </a:p>
                  </a:txBody>
                  <a:tcPr marL="49836" marR="49836" marT="24918" marB="2491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593461110"/>
                  </a:ext>
                </a:extLst>
              </a:tr>
            </a:tbl>
          </a:graphicData>
        </a:graphic>
      </p:graphicFrame>
      <p:sp>
        <p:nvSpPr>
          <p:cNvPr id="3" name="Rectangle 1">
            <a:extLst>
              <a:ext uri="{FF2B5EF4-FFF2-40B4-BE49-F238E27FC236}">
                <a16:creationId xmlns:a16="http://schemas.microsoft.com/office/drawing/2014/main" id="{4ED650EA-2791-C8D3-DB92-498AC64368E8}"/>
              </a:ext>
            </a:extLst>
          </p:cNvPr>
          <p:cNvSpPr>
            <a:spLocks noChangeArrowheads="1"/>
          </p:cNvSpPr>
          <p:nvPr/>
        </p:nvSpPr>
        <p:spPr bwMode="auto">
          <a:xfrm>
            <a:off x="4648200" y="138798"/>
            <a:ext cx="262983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7360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836</TotalTime>
  <Words>1463</Words>
  <Application>Microsoft Office PowerPoint</Application>
  <PresentationFormat>Widescreen</PresentationFormat>
  <Paragraphs>188</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Calibri</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gail fisher</dc:creator>
  <cp:lastModifiedBy>gail fisher</cp:lastModifiedBy>
  <cp:revision>6</cp:revision>
  <dcterms:created xsi:type="dcterms:W3CDTF">2025-01-08T18:26:52Z</dcterms:created>
  <dcterms:modified xsi:type="dcterms:W3CDTF">2025-01-28T23:15:53Z</dcterms:modified>
</cp:coreProperties>
</file>